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7"/>
  </p:notesMasterIdLst>
  <p:sldIdLst>
    <p:sldId id="477" r:id="rId5"/>
    <p:sldId id="463" r:id="rId6"/>
    <p:sldId id="482" r:id="rId7"/>
    <p:sldId id="478" r:id="rId8"/>
    <p:sldId id="489" r:id="rId9"/>
    <p:sldId id="490" r:id="rId10"/>
    <p:sldId id="491" r:id="rId11"/>
    <p:sldId id="485" r:id="rId12"/>
    <p:sldId id="479" r:id="rId13"/>
    <p:sldId id="487" r:id="rId14"/>
    <p:sldId id="486" r:id="rId15"/>
    <p:sldId id="488" r:id="rId16"/>
    <p:sldId id="480" r:id="rId17"/>
    <p:sldId id="471" r:id="rId18"/>
    <p:sldId id="472" r:id="rId19"/>
    <p:sldId id="473" r:id="rId20"/>
    <p:sldId id="474" r:id="rId21"/>
    <p:sldId id="475" r:id="rId22"/>
    <p:sldId id="410" r:id="rId23"/>
    <p:sldId id="387" r:id="rId24"/>
    <p:sldId id="391" r:id="rId25"/>
    <p:sldId id="259" r:id="rId26"/>
    <p:sldId id="260" r:id="rId27"/>
    <p:sldId id="428" r:id="rId28"/>
    <p:sldId id="429" r:id="rId29"/>
    <p:sldId id="430" r:id="rId30"/>
    <p:sldId id="431" r:id="rId31"/>
    <p:sldId id="458" r:id="rId32"/>
    <p:sldId id="433" r:id="rId33"/>
    <p:sldId id="435" r:id="rId34"/>
    <p:sldId id="436" r:id="rId35"/>
    <p:sldId id="440" r:id="rId36"/>
    <p:sldId id="437" r:id="rId37"/>
    <p:sldId id="438" r:id="rId38"/>
    <p:sldId id="441" r:id="rId39"/>
    <p:sldId id="442" r:id="rId40"/>
    <p:sldId id="464" r:id="rId41"/>
    <p:sldId id="416" r:id="rId42"/>
    <p:sldId id="424" r:id="rId43"/>
    <p:sldId id="446" r:id="rId44"/>
    <p:sldId id="447" r:id="rId45"/>
    <p:sldId id="457" r:id="rId46"/>
    <p:sldId id="432" r:id="rId47"/>
    <p:sldId id="459" r:id="rId48"/>
    <p:sldId id="461" r:id="rId49"/>
    <p:sldId id="462" r:id="rId50"/>
    <p:sldId id="422" r:id="rId51"/>
    <p:sldId id="421" r:id="rId52"/>
    <p:sldId id="469" r:id="rId53"/>
    <p:sldId id="453" r:id="rId54"/>
    <p:sldId id="470" r:id="rId55"/>
    <p:sldId id="476" r:id="rId56"/>
    <p:sldId id="411" r:id="rId57"/>
    <p:sldId id="413" r:id="rId58"/>
    <p:sldId id="460" r:id="rId59"/>
    <p:sldId id="405" r:id="rId60"/>
    <p:sldId id="406" r:id="rId61"/>
    <p:sldId id="407" r:id="rId62"/>
    <p:sldId id="465" r:id="rId63"/>
    <p:sldId id="466" r:id="rId64"/>
    <p:sldId id="467" r:id="rId65"/>
    <p:sldId id="382" r:id="rId66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KoPub돋움체 Medium" panose="00000600000000000000" pitchFamily="2" charset="-127"/>
      <p:regular r:id="rId71"/>
    </p:embeddedFont>
    <p:embeddedFont>
      <p:font typeface="나눔스퀘어 ExtraBold" panose="020B0600000101010101" pitchFamily="50" charset="-127"/>
      <p:bold r:id="rId72"/>
    </p:embeddedFont>
    <p:embeddedFont>
      <p:font typeface="나눔스퀘어 Bold" panose="020B0600000101010101" pitchFamily="50" charset="-127"/>
      <p:bold r:id="rId73"/>
    </p:embeddedFont>
    <p:embeddedFont>
      <p:font typeface="KoPubWorld돋움체 Bold" panose="00000800000000000000" pitchFamily="2" charset="-127"/>
      <p:bold r:id="rId74"/>
    </p:embeddedFont>
    <p:embeddedFont>
      <p:font typeface="KoPub돋움체 Bold" panose="00000800000000000000" pitchFamily="2" charset="-127"/>
      <p:bold r:id="rId75"/>
    </p:embeddedFont>
    <p:embeddedFont>
      <p:font typeface="나눔스퀘어_ac ExtraBold" panose="020B0600000101010101" pitchFamily="50" charset="-127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78"/>
            <p14:sldId id="489"/>
            <p14:sldId id="490"/>
            <p14:sldId id="491"/>
            <p14:sldId id="485"/>
            <p14:sldId id="479"/>
            <p14:sldId id="487"/>
            <p14:sldId id="486"/>
            <p14:sldId id="488"/>
          </p14:sldIdLst>
        </p14:section>
        <p14:section name="파스토" id="{517344DF-491B-4D9D-B0E4-7FBCECC453DE}">
          <p14:sldIdLst>
            <p14:sldId id="480"/>
            <p14:sldId id="471"/>
            <p14:sldId id="472"/>
            <p14:sldId id="473"/>
            <p14:sldId id="474"/>
            <p14:sldId id="475"/>
            <p14:sldId id="410"/>
            <p14:sldId id="387"/>
            <p14:sldId id="391"/>
            <p14:sldId id="259"/>
            <p14:sldId id="260"/>
            <p14:sldId id="428"/>
            <p14:sldId id="429"/>
            <p14:sldId id="430"/>
            <p14:sldId id="431"/>
            <p14:sldId id="458"/>
            <p14:sldId id="433"/>
            <p14:sldId id="435"/>
            <p14:sldId id="436"/>
            <p14:sldId id="440"/>
            <p14:sldId id="437"/>
            <p14:sldId id="438"/>
            <p14:sldId id="441"/>
            <p14:sldId id="442"/>
            <p14:sldId id="464"/>
            <p14:sldId id="416"/>
            <p14:sldId id="424"/>
            <p14:sldId id="446"/>
            <p14:sldId id="447"/>
            <p14:sldId id="457"/>
            <p14:sldId id="432"/>
            <p14:sldId id="459"/>
            <p14:sldId id="461"/>
            <p14:sldId id="462"/>
            <p14:sldId id="422"/>
            <p14:sldId id="421"/>
            <p14:sldId id="469"/>
            <p14:sldId id="453"/>
            <p14:sldId id="470"/>
            <p14:sldId id="476"/>
            <p14:sldId id="411"/>
            <p14:sldId id="413"/>
            <p14:sldId id="460"/>
            <p14:sldId id="405"/>
            <p14:sldId id="406"/>
            <p14:sldId id="407"/>
            <p14:sldId id="465"/>
            <p14:sldId id="466"/>
            <p14:sldId id="467"/>
            <p14:sldId id="382"/>
          </p14:sldIdLst>
        </p14:section>
        <p14:section name="도구" id="{C762D13D-8DC5-4E4B-B0A9-D9D2537935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B9D"/>
    <a:srgbClr val="007BC2"/>
    <a:srgbClr val="70B1D9"/>
    <a:srgbClr val="ED8800"/>
    <a:srgbClr val="A125B3"/>
    <a:srgbClr val="E13648"/>
    <a:srgbClr val="4668F0"/>
    <a:srgbClr val="4F5FE8"/>
    <a:srgbClr val="7844CE"/>
    <a:srgbClr val="3E6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42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14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15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3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0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로그 끊겨있어서 이탈 확정 가능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73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58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078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56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2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90E9B2-88B7-BC75-6E99-32FA23616336}"/>
              </a:ext>
            </a:extLst>
          </p:cNvPr>
          <p:cNvCxnSpPr>
            <a:cxnSpLocks/>
          </p:cNvCxnSpPr>
          <p:nvPr/>
        </p:nvCxnSpPr>
        <p:spPr>
          <a:xfrm>
            <a:off x="4655999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입고율 예측 모델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910934" y="2094481"/>
            <a:ext cx="8370133" cy="7646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GA 및 고객 데이터를 이용해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시점,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승인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시점에서의 고객별 입고 확률 예측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910934" y="178921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모델링 목적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0582E543-6C08-91C9-F520-07A18BC8C704}"/>
              </a:ext>
            </a:extLst>
          </p:cNvPr>
          <p:cNvSpPr txBox="1"/>
          <p:nvPr/>
        </p:nvSpPr>
        <p:spPr>
          <a:xfrm>
            <a:off x="3770981" y="3256232"/>
            <a:ext cx="1770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시점</a:t>
            </a:r>
            <a:endParaRPr sz="180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" name="Google Shape;98;p1">
            <a:extLst>
              <a:ext uri="{FF2B5EF4-FFF2-40B4-BE49-F238E27FC236}">
                <a16:creationId xmlns:a16="http://schemas.microsoft.com/office/drawing/2014/main" id="{72877DE0-C85F-6B94-924B-436E5C116A5B}"/>
              </a:ext>
            </a:extLst>
          </p:cNvPr>
          <p:cNvSpPr/>
          <p:nvPr/>
        </p:nvSpPr>
        <p:spPr>
          <a:xfrm>
            <a:off x="3874749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applied</a:t>
            </a:r>
            <a:endParaRPr sz="160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159D5CA-1F36-44C1-D5F1-3ED8CBA07B0D}"/>
              </a:ext>
            </a:extLst>
          </p:cNvPr>
          <p:cNvCxnSpPr>
            <a:cxnSpLocks/>
          </p:cNvCxnSpPr>
          <p:nvPr/>
        </p:nvCxnSpPr>
        <p:spPr>
          <a:xfrm>
            <a:off x="7535998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EAF8449C-0B4D-4121-4FD9-F31321836AA6}"/>
              </a:ext>
            </a:extLst>
          </p:cNvPr>
          <p:cNvSpPr txBox="1"/>
          <p:nvPr/>
        </p:nvSpPr>
        <p:spPr>
          <a:xfrm>
            <a:off x="6650980" y="3256232"/>
            <a:ext cx="17700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승인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시점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98;p1">
            <a:extLst>
              <a:ext uri="{FF2B5EF4-FFF2-40B4-BE49-F238E27FC236}">
                <a16:creationId xmlns:a16="http://schemas.microsoft.com/office/drawing/2014/main" id="{3EF360E7-F118-2717-F8E2-FA196CC645C5}"/>
              </a:ext>
            </a:extLst>
          </p:cNvPr>
          <p:cNvSpPr/>
          <p:nvPr/>
        </p:nvSpPr>
        <p:spPr>
          <a:xfrm>
            <a:off x="6754748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approved</a:t>
            </a:r>
            <a:endParaRPr sz="1600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73AB25-EE13-E859-2E05-960B18692579}"/>
              </a:ext>
            </a:extLst>
          </p:cNvPr>
          <p:cNvCxnSpPr>
            <a:cxnSpLocks/>
          </p:cNvCxnSpPr>
          <p:nvPr/>
        </p:nvCxnSpPr>
        <p:spPr>
          <a:xfrm>
            <a:off x="1776000" y="4464619"/>
            <a:ext cx="864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1;p1">
            <a:extLst>
              <a:ext uri="{FF2B5EF4-FFF2-40B4-BE49-F238E27FC236}">
                <a16:creationId xmlns:a16="http://schemas.microsoft.com/office/drawing/2014/main" id="{AAB45239-34C3-630E-374E-D9C0EF8D73E7}"/>
              </a:ext>
            </a:extLst>
          </p:cNvPr>
          <p:cNvSpPr txBox="1"/>
          <p:nvPr/>
        </p:nvSpPr>
        <p:spPr>
          <a:xfrm>
            <a:off x="9638006" y="3973711"/>
            <a:ext cx="12861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입고 예측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Google Shape;95;p1">
            <a:extLst>
              <a:ext uri="{FF2B5EF4-FFF2-40B4-BE49-F238E27FC236}">
                <a16:creationId xmlns:a16="http://schemas.microsoft.com/office/drawing/2014/main" id="{9352F4DC-CCE9-A343-A794-C31A75E92A01}"/>
              </a:ext>
            </a:extLst>
          </p:cNvPr>
          <p:cNvSpPr/>
          <p:nvPr/>
        </p:nvSpPr>
        <p:spPr>
          <a:xfrm>
            <a:off x="2799063" y="5638871"/>
            <a:ext cx="6593875" cy="63439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예측한 </a:t>
            </a:r>
            <a:r>
              <a:rPr lang="ko-KR" altLang="en-US" sz="1600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확률값을</a:t>
            </a: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활용해 영업 담당자의 입고 유도 우선순위 결정에 참고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A19C914-3043-9342-CB66-11AC855A6E80}"/>
              </a:ext>
            </a:extLst>
          </p:cNvPr>
          <p:cNvSpPr/>
          <p:nvPr/>
        </p:nvSpPr>
        <p:spPr>
          <a:xfrm>
            <a:off x="315277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607CAC9E-E0AD-05D7-75B5-225B7D520456}"/>
              </a:ext>
            </a:extLst>
          </p:cNvPr>
          <p:cNvSpPr/>
          <p:nvPr/>
        </p:nvSpPr>
        <p:spPr>
          <a:xfrm>
            <a:off x="599122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승인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입고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7516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</p:spTree>
    <p:extLst>
      <p:ext uri="{BB962C8B-B14F-4D97-AF65-F5344CB8AC3E}">
        <p14:creationId xmlns:p14="http://schemas.microsoft.com/office/powerpoint/2010/main" val="4071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96A8A8-58EA-FCC1-431C-9BEAEBDCE1D8}"/>
              </a:ext>
            </a:extLst>
          </p:cNvPr>
          <p:cNvSpPr/>
          <p:nvPr/>
        </p:nvSpPr>
        <p:spPr>
          <a:xfrm>
            <a:off x="-218440" y="-404446"/>
            <a:ext cx="12628880" cy="768492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386778" y="5027997"/>
            <a:ext cx="3773591" cy="1074947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50169" y="5272996"/>
            <a:ext cx="3446813" cy="58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20F119-F1A4-8586-0BAD-43499CA76A22}"/>
              </a:ext>
            </a:extLst>
          </p:cNvPr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9BBD8D-C17C-4AFB-2EE4-65B8BC30AEB3}"/>
              </a:ext>
            </a:extLst>
          </p:cNvPr>
          <p:cNvSpPr/>
          <p:nvPr/>
        </p:nvSpPr>
        <p:spPr>
          <a:xfrm>
            <a:off x="485834" y="3680693"/>
            <a:ext cx="11220333" cy="2791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4FC4B72D-138C-4657-DF85-60DBA4523815}"/>
              </a:ext>
            </a:extLst>
          </p:cNvPr>
          <p:cNvSpPr/>
          <p:nvPr/>
        </p:nvSpPr>
        <p:spPr>
          <a:xfrm>
            <a:off x="1121669" y="3994158"/>
            <a:ext cx="1036768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반영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유저의 홈페이지 내에서의 상세한 활동 정보를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피쳐로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수 줄이기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해석 가능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F704C4-0D79-C7BB-CE62-0A2FE8796E04}"/>
              </a:ext>
            </a:extLst>
          </p:cNvPr>
          <p:cNvCxnSpPr>
            <a:cxnSpLocks/>
          </p:cNvCxnSpPr>
          <p:nvPr/>
        </p:nvCxnSpPr>
        <p:spPr>
          <a:xfrm>
            <a:off x="6440047" y="5499156"/>
            <a:ext cx="358669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82F1D5-EF5D-4431-1B95-9D7A3A1A6CE0}"/>
              </a:ext>
            </a:extLst>
          </p:cNvPr>
          <p:cNvCxnSpPr>
            <a:cxnSpLocks/>
          </p:cNvCxnSpPr>
          <p:nvPr/>
        </p:nvCxnSpPr>
        <p:spPr>
          <a:xfrm>
            <a:off x="6440047" y="6056928"/>
            <a:ext cx="492211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5">
            <a:extLst>
              <a:ext uri="{FF2B5EF4-FFF2-40B4-BE49-F238E27FC236}">
                <a16:creationId xmlns:a16="http://schemas.microsoft.com/office/drawing/2014/main" id="{DBC28502-68E5-D4C3-6A63-36FC67F86826}"/>
              </a:ext>
            </a:extLst>
          </p:cNvPr>
          <p:cNvSpPr/>
          <p:nvPr/>
        </p:nvSpPr>
        <p:spPr>
          <a:xfrm>
            <a:off x="6957668" y="5941091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기존 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4D2D86-0C3B-4632-8EDB-F1C3D36CEB7B}"/>
              </a:ext>
            </a:extLst>
          </p:cNvPr>
          <p:cNvCxnSpPr>
            <a:cxnSpLocks/>
          </p:cNvCxnSpPr>
          <p:nvPr/>
        </p:nvCxnSpPr>
        <p:spPr>
          <a:xfrm>
            <a:off x="10226754" y="6056928"/>
            <a:ext cx="11354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1FAC0E-3BF2-929E-0B45-026C659BE092}"/>
              </a:ext>
            </a:extLst>
          </p:cNvPr>
          <p:cNvCxnSpPr/>
          <p:nvPr/>
        </p:nvCxnSpPr>
        <p:spPr>
          <a:xfrm>
            <a:off x="10482865" y="5808076"/>
            <a:ext cx="0" cy="258566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8A82C6-C85D-4BBC-4F51-EE3B37CD60FE}"/>
              </a:ext>
            </a:extLst>
          </p:cNvPr>
          <p:cNvSpPr txBox="1"/>
          <p:nvPr/>
        </p:nvSpPr>
        <p:spPr>
          <a:xfrm>
            <a:off x="9984783" y="5261595"/>
            <a:ext cx="1604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부적절한 데이터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ko-KR" altLang="en-US" sz="1100" dirty="0">
                <a:solidFill>
                  <a:srgbClr val="C00000"/>
                </a:solidFill>
              </a:rPr>
              <a:t>예측 이후 쌓이는 데이터</a:t>
            </a:r>
            <a:r>
              <a:rPr lang="en-US" altLang="ko-KR" sz="1100" dirty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C00000"/>
                </a:solidFill>
              </a:rPr>
              <a:t>학습에 잘못된 영향</a:t>
            </a:r>
            <a:r>
              <a:rPr lang="en-US" altLang="ko-KR" sz="11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4" name="화살표: 갈매기형 수장 50">
            <a:extLst>
              <a:ext uri="{FF2B5EF4-FFF2-40B4-BE49-F238E27FC236}">
                <a16:creationId xmlns:a16="http://schemas.microsoft.com/office/drawing/2014/main" id="{E2558345-8657-9B46-A3BC-C42C281D4BF4}"/>
              </a:ext>
            </a:extLst>
          </p:cNvPr>
          <p:cNvSpPr/>
          <p:nvPr/>
        </p:nvSpPr>
        <p:spPr>
          <a:xfrm>
            <a:off x="638660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CCE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 전</a:t>
            </a:r>
          </a:p>
        </p:txBody>
      </p:sp>
      <p:sp>
        <p:nvSpPr>
          <p:cNvPr id="35" name="화살표: 갈매기형 수장 51">
            <a:extLst>
              <a:ext uri="{FF2B5EF4-FFF2-40B4-BE49-F238E27FC236}">
                <a16:creationId xmlns:a16="http://schemas.microsoft.com/office/drawing/2014/main" id="{0DEEE211-17B5-5FD1-C248-D755911964F3}"/>
              </a:ext>
            </a:extLst>
          </p:cNvPr>
          <p:cNvSpPr/>
          <p:nvPr/>
        </p:nvSpPr>
        <p:spPr>
          <a:xfrm>
            <a:off x="10166598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33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입고 후</a:t>
            </a:r>
          </a:p>
        </p:txBody>
      </p:sp>
      <p:sp>
        <p:nvSpPr>
          <p:cNvPr id="36" name="화살표: 갈매기형 수장 52">
            <a:extLst>
              <a:ext uri="{FF2B5EF4-FFF2-40B4-BE49-F238E27FC236}">
                <a16:creationId xmlns:a16="http://schemas.microsoft.com/office/drawing/2014/main" id="{31ACC5E0-AEA8-6D13-CB3E-C50A9F4A654B}"/>
              </a:ext>
            </a:extLst>
          </p:cNvPr>
          <p:cNvSpPr/>
          <p:nvPr/>
        </p:nvSpPr>
        <p:spPr>
          <a:xfrm>
            <a:off x="764385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심사 중</a:t>
            </a:r>
          </a:p>
        </p:txBody>
      </p:sp>
      <p:sp>
        <p:nvSpPr>
          <p:cNvPr id="37" name="화살표: 갈매기형 수장 53">
            <a:extLst>
              <a:ext uri="{FF2B5EF4-FFF2-40B4-BE49-F238E27FC236}">
                <a16:creationId xmlns:a16="http://schemas.microsoft.com/office/drawing/2014/main" id="{64620C95-4D07-8AB4-9B3C-066808F8CF0B}"/>
              </a:ext>
            </a:extLst>
          </p:cNvPr>
          <p:cNvSpPr/>
          <p:nvPr/>
        </p:nvSpPr>
        <p:spPr>
          <a:xfrm>
            <a:off x="8901105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66B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승인 후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BCB07C06-BB1A-DB77-7336-0A45B7B1FAFE}"/>
              </a:ext>
            </a:extLst>
          </p:cNvPr>
          <p:cNvSpPr/>
          <p:nvPr/>
        </p:nvSpPr>
        <p:spPr>
          <a:xfrm>
            <a:off x="6957668" y="5355318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GH </a:t>
            </a:r>
            <a:r>
              <a:rPr lang="ko-KR" altLang="en-US" sz="1200" dirty="0"/>
              <a:t>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sp>
        <p:nvSpPr>
          <p:cNvPr id="41" name="직사각형 27">
            <a:extLst>
              <a:ext uri="{FF2B5EF4-FFF2-40B4-BE49-F238E27FC236}">
                <a16:creationId xmlns:a16="http://schemas.microsoft.com/office/drawing/2014/main" id="{9DBA73C8-4367-F9E2-87C0-31DE8842208F}"/>
              </a:ext>
            </a:extLst>
          </p:cNvPr>
          <p:cNvSpPr/>
          <p:nvPr/>
        </p:nvSpPr>
        <p:spPr>
          <a:xfrm>
            <a:off x="1126618" y="4936182"/>
            <a:ext cx="5111336" cy="1207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맥락에 맞는 데이터 사용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모델은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입고 후 데이터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학습 과정에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모델 사용 시 확보되는 데이터로만 모델을 학습시킴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F5ABA6-498D-1B4B-1D82-63CA77CB9945}"/>
              </a:ext>
            </a:extLst>
          </p:cNvPr>
          <p:cNvSpPr/>
          <p:nvPr/>
        </p:nvSpPr>
        <p:spPr>
          <a:xfrm>
            <a:off x="661976" y="4936182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1505FF-1F24-ADF0-B926-5D4F3458DA28}"/>
              </a:ext>
            </a:extLst>
          </p:cNvPr>
          <p:cNvSpPr/>
          <p:nvPr/>
        </p:nvSpPr>
        <p:spPr>
          <a:xfrm>
            <a:off x="660154" y="3994158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43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F92CE8-54E2-BFA2-CE03-60AEA8B7EA89}"/>
              </a:ext>
            </a:extLst>
          </p:cNvPr>
          <p:cNvSpPr/>
          <p:nvPr/>
        </p:nvSpPr>
        <p:spPr>
          <a:xfrm>
            <a:off x="-218440" y="-213360"/>
            <a:ext cx="12628880" cy="749383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2136049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0" y="3849827"/>
            <a:ext cx="3754999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5038E59-ECD1-9DAE-8F92-3B3B340EFC3A}"/>
              </a:ext>
            </a:extLst>
          </p:cNvPr>
          <p:cNvSpPr/>
          <p:nvPr/>
        </p:nvSpPr>
        <p:spPr>
          <a:xfrm>
            <a:off x="6652096" y="1091842"/>
            <a:ext cx="5054071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6" name="직사각형 27">
            <a:extLst>
              <a:ext uri="{FF2B5EF4-FFF2-40B4-BE49-F238E27FC236}">
                <a16:creationId xmlns:a16="http://schemas.microsoft.com/office/drawing/2014/main" id="{711991F0-5B35-86C2-F261-BBE9C16F400E}"/>
              </a:ext>
            </a:extLst>
          </p:cNvPr>
          <p:cNvSpPr/>
          <p:nvPr/>
        </p:nvSpPr>
        <p:spPr>
          <a:xfrm>
            <a:off x="6911369" y="1198290"/>
            <a:ext cx="442945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안정적인 평가지표 확보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27">
            <a:extLst>
              <a:ext uri="{FF2B5EF4-FFF2-40B4-BE49-F238E27FC236}">
                <a16:creationId xmlns:a16="http://schemas.microsoft.com/office/drawing/2014/main" id="{AA4206BC-3DEF-9E05-CC7E-AC477F5A409F}"/>
              </a:ext>
            </a:extLst>
          </p:cNvPr>
          <p:cNvSpPr/>
          <p:nvPr/>
        </p:nvSpPr>
        <p:spPr>
          <a:xfrm>
            <a:off x="7049357" y="1617607"/>
            <a:ext cx="45527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여러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대해 반복 시행해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안정적인 평가지표로 모델을 비교해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최종모델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채택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8" name="직사각형 27">
            <a:extLst>
              <a:ext uri="{FF2B5EF4-FFF2-40B4-BE49-F238E27FC236}">
                <a16:creationId xmlns:a16="http://schemas.microsoft.com/office/drawing/2014/main" id="{42A1ACB8-B22D-CE8A-5A13-4D277BE0CDBF}"/>
              </a:ext>
            </a:extLst>
          </p:cNvPr>
          <p:cNvSpPr/>
          <p:nvPr/>
        </p:nvSpPr>
        <p:spPr>
          <a:xfrm>
            <a:off x="6911369" y="238123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목적에 맞게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Recall &amp; f1-score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중시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직사각형 27">
            <a:extLst>
              <a:ext uri="{FF2B5EF4-FFF2-40B4-BE49-F238E27FC236}">
                <a16:creationId xmlns:a16="http://schemas.microsoft.com/office/drawing/2014/main" id="{3E8934DB-F06B-2C38-8E6B-3A93C16E22C3}"/>
              </a:ext>
            </a:extLst>
          </p:cNvPr>
          <p:cNvSpPr/>
          <p:nvPr/>
        </p:nvSpPr>
        <p:spPr>
          <a:xfrm>
            <a:off x="7049357" y="2782798"/>
            <a:ext cx="4552780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 &amp; recall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균형있게 고려하는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f1-score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기준으로 하이퍼 파라미터 튜닝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9E71773-E585-E4CB-9065-1442C69669FC}"/>
              </a:ext>
            </a:extLst>
          </p:cNvPr>
          <p:cNvSpPr/>
          <p:nvPr/>
        </p:nvSpPr>
        <p:spPr>
          <a:xfrm>
            <a:off x="2016510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8EBCD50-E55B-8FEC-1754-F4875272CF10}"/>
              </a:ext>
            </a:extLst>
          </p:cNvPr>
          <p:cNvSpPr/>
          <p:nvPr/>
        </p:nvSpPr>
        <p:spPr>
          <a:xfrm>
            <a:off x="8612989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042D450-97E6-0915-8070-A718A1FC3C49}"/>
              </a:ext>
            </a:extLst>
          </p:cNvPr>
          <p:cNvSpPr/>
          <p:nvPr/>
        </p:nvSpPr>
        <p:spPr>
          <a:xfrm>
            <a:off x="832103" y="1086371"/>
            <a:ext cx="4548589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직사각형 27">
            <a:extLst>
              <a:ext uri="{FF2B5EF4-FFF2-40B4-BE49-F238E27FC236}">
                <a16:creationId xmlns:a16="http://schemas.microsoft.com/office/drawing/2014/main" id="{4339ACE9-5585-B1ED-09CD-E7DF90EC4AB5}"/>
              </a:ext>
            </a:extLst>
          </p:cNvPr>
          <p:cNvSpPr/>
          <p:nvPr/>
        </p:nvSpPr>
        <p:spPr>
          <a:xfrm>
            <a:off x="1067383" y="1349542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하나의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test set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대해서만 성능 측정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27">
            <a:extLst>
              <a:ext uri="{FF2B5EF4-FFF2-40B4-BE49-F238E27FC236}">
                <a16:creationId xmlns:a16="http://schemas.microsoft.com/office/drawing/2014/main" id="{90159FDD-0ABE-602D-B7D7-37C70B90ED58}"/>
              </a:ext>
            </a:extLst>
          </p:cNvPr>
          <p:cNvSpPr/>
          <p:nvPr/>
        </p:nvSpPr>
        <p:spPr>
          <a:xfrm>
            <a:off x="1098686" y="2914878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랜덤성에 따라 성능이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10%p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 차이남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1" name="직사각형 27">
            <a:extLst>
              <a:ext uri="{FF2B5EF4-FFF2-40B4-BE49-F238E27FC236}">
                <a16:creationId xmlns:a16="http://schemas.microsoft.com/office/drawing/2014/main" id="{12025B09-9160-F549-9A33-2AA4E6CD3334}"/>
              </a:ext>
            </a:extLst>
          </p:cNvPr>
          <p:cNvSpPr/>
          <p:nvPr/>
        </p:nvSpPr>
        <p:spPr>
          <a:xfrm>
            <a:off x="1065202" y="251331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데이터가 적어 성능이 안정적이지 않음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2" name="직사각형 27">
            <a:extLst>
              <a:ext uri="{FF2B5EF4-FFF2-40B4-BE49-F238E27FC236}">
                <a16:creationId xmlns:a16="http://schemas.microsoft.com/office/drawing/2014/main" id="{F9512AAB-3000-52BB-4B93-B17C8AE84B68}"/>
              </a:ext>
            </a:extLst>
          </p:cNvPr>
          <p:cNvSpPr/>
          <p:nvPr/>
        </p:nvSpPr>
        <p:spPr>
          <a:xfrm>
            <a:off x="1065202" y="1749687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split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성능이 영향을 받을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7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EC480F-4D22-307E-E3A9-76FA73FF625D}"/>
              </a:ext>
            </a:extLst>
          </p:cNvPr>
          <p:cNvSpPr/>
          <p:nvPr/>
        </p:nvSpPr>
        <p:spPr>
          <a:xfrm>
            <a:off x="-218440" y="-264160"/>
            <a:ext cx="12628880" cy="754888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D3721-11BA-4EF7-2D04-2443F775F576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F5ECB3-1848-EE21-C303-E722D3BFC548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0170EB-149A-412E-57AC-110DEA1694A4}"/>
              </a:ext>
            </a:extLst>
          </p:cNvPr>
          <p:cNvSpPr/>
          <p:nvPr/>
        </p:nvSpPr>
        <p:spPr>
          <a:xfrm>
            <a:off x="7303994" y="3441094"/>
            <a:ext cx="4402172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직사각형 27">
            <a:extLst>
              <a:ext uri="{FF2B5EF4-FFF2-40B4-BE49-F238E27FC236}">
                <a16:creationId xmlns:a16="http://schemas.microsoft.com/office/drawing/2014/main" id="{B36FA75D-A0E6-01D5-A1F8-87E051E4E857}"/>
              </a:ext>
            </a:extLst>
          </p:cNvPr>
          <p:cNvSpPr/>
          <p:nvPr/>
        </p:nvSpPr>
        <p:spPr>
          <a:xfrm>
            <a:off x="7598800" y="3697882"/>
            <a:ext cx="3669057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다중공선성 문제나 피쳐 개수로부터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비교적 자유로운 트리 기반 모델들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D4849F-AEB2-AF1A-7C69-36A4C5E08E3C}"/>
              </a:ext>
            </a:extLst>
          </p:cNvPr>
          <p:cNvSpPr/>
          <p:nvPr/>
        </p:nvSpPr>
        <p:spPr>
          <a:xfrm>
            <a:off x="924144" y="3379870"/>
            <a:ext cx="4134080" cy="129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7">
            <a:extLst>
              <a:ext uri="{FF2B5EF4-FFF2-40B4-BE49-F238E27FC236}">
                <a16:creationId xmlns:a16="http://schemas.microsoft.com/office/drawing/2014/main" id="{AA699DB0-9057-9398-6809-8D727825D45A}"/>
              </a:ext>
            </a:extLst>
          </p:cNvPr>
          <p:cNvSpPr/>
          <p:nvPr/>
        </p:nvSpPr>
        <p:spPr>
          <a:xfrm>
            <a:off x="1174889" y="3550149"/>
            <a:ext cx="455278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고전적인 분류 모형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피쳐가 지나치게 많으면 성능이 떨어지고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해석도 용이하지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5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도식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387" y="2049205"/>
            <a:ext cx="9461225" cy="38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92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3450490" y="2786857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7421539" y="2786856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251" y="1976377"/>
            <a:ext cx="2838651" cy="2115200"/>
          </a:xfrm>
          <a:prstGeom prst="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1541" y="1791711"/>
            <a:ext cx="1506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Raw Data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4576" y="2499780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 데이터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54576" y="3080616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GA</a:t>
            </a:r>
            <a:r>
              <a:rPr lang="ko-KR" altLang="en-US" sz="1500" dirty="0">
                <a:solidFill>
                  <a:schemeClr val="tx1"/>
                </a:solidFill>
              </a:rPr>
              <a:t> 데이터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86300" y="1791711"/>
            <a:ext cx="2838651" cy="2299866"/>
            <a:chOff x="5071712" y="4057675"/>
            <a:chExt cx="2838651" cy="2299866"/>
          </a:xfrm>
        </p:grpSpPr>
        <p:sp>
          <p:nvSpPr>
            <p:cNvPr id="14" name="TextBox 13"/>
            <p:cNvSpPr txBox="1"/>
            <p:nvPr/>
          </p:nvSpPr>
          <p:spPr>
            <a:xfrm>
              <a:off x="5696999" y="4884441"/>
              <a:ext cx="156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250</a:t>
              </a:r>
              <a:r>
                <a:rPr lang="ko-KR" altLang="en-US" dirty="0"/>
                <a:t>여개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피쳐</a:t>
              </a:r>
              <a:r>
                <a:rPr lang="ko-KR" altLang="en-US" dirty="0"/>
                <a:t> 생성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71712" y="4242341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38002" y="4057675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생성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57349" y="1791711"/>
            <a:ext cx="2838651" cy="2299866"/>
            <a:chOff x="8294571" y="4015110"/>
            <a:chExt cx="2838651" cy="2299866"/>
          </a:xfrm>
        </p:grpSpPr>
        <p:sp>
          <p:nvSpPr>
            <p:cNvPr id="21" name="직사각형 27">
              <a:extLst>
                <a:ext uri="{FF2B5EF4-FFF2-40B4-BE49-F238E27FC236}">
                  <a16:creationId xmlns:a16="http://schemas.microsoft.com/office/drawing/2014/main" id="{FF619631-84AD-3220-B8C6-41C88C873CE9}"/>
                </a:ext>
              </a:extLst>
            </p:cNvPr>
            <p:cNvSpPr/>
            <p:nvPr/>
          </p:nvSpPr>
          <p:spPr>
            <a:xfrm>
              <a:off x="8409366" y="4849860"/>
              <a:ext cx="2704605" cy="630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필요한 피쳐만 선별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의미상 중복되는 피쳐중 선택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94571" y="4199776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0861" y="4015110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선택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96000" y="4479605"/>
            <a:ext cx="10781101" cy="165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5949" y="4590594"/>
            <a:ext cx="2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sp>
        <p:nvSpPr>
          <p:cNvPr id="3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8318" y="5090350"/>
            <a:ext cx="1010864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Forward Selection, Backward Elimination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등의 방법론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Forward Selection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피쳐들의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의미를 고려하여 최종적으로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3-40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선정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684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스케일링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592176" y="1960211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 스케일링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826012"/>
            <a:ext cx="0" cy="286149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649663" y="5195702"/>
          <a:ext cx="8892674" cy="1112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3967115727"/>
                    </a:ext>
                  </a:extLst>
                </a:gridCol>
                <a:gridCol w="5640404">
                  <a:extLst>
                    <a:ext uri="{9D8B030D-6E8A-4147-A177-3AD203B41FA5}">
                      <a16:colId xmlns:a16="http://schemas.microsoft.com/office/drawing/2014/main" val="10035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범주형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스케일링 적용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5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2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활동량과 관련된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 스케일링 적용 후 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3223"/>
                  </a:ext>
                </a:extLst>
              </a:tr>
            </a:tbl>
          </a:graphicData>
        </a:graphic>
      </p:graphicFrame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087369" y="2662066"/>
            <a:ext cx="4572115" cy="173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수 등의 피쳐는 활동 기간에 비례해서 증가하는 피쳐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첫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방문으로부터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경과한 시간으로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나누어 스케일링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6635414" y="2697805"/>
            <a:ext cx="4718386" cy="14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대부분의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수치형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변수는 범위가 넓고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right- skew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심한 현상을 보임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변환을 통해 치우침 문제를 해결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213357" y="1970392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 스케일링</a:t>
            </a:r>
          </a:p>
        </p:txBody>
      </p:sp>
    </p:spTree>
    <p:extLst>
      <p:ext uri="{BB962C8B-B14F-4D97-AF65-F5344CB8AC3E}">
        <p14:creationId xmlns:p14="http://schemas.microsoft.com/office/powerpoint/2010/main" val="555481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고객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graphicFrame>
        <p:nvGraphicFramePr>
          <p:cNvPr id="147" name="Google Shape;147;p4"/>
          <p:cNvGraphicFramePr/>
          <p:nvPr>
            <p:extLst>
              <p:ext uri="{D42A27DB-BD31-4B8C-83A1-F6EECF244321}">
                <p14:modId xmlns:p14="http://schemas.microsoft.com/office/powerpoint/2010/main" val="1905659851"/>
              </p:ext>
            </p:extLst>
          </p:nvPr>
        </p:nvGraphicFramePr>
        <p:xfrm>
          <a:off x="838200" y="2443680"/>
          <a:ext cx="10515601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8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is_corp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법인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is_nfa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nfa 여부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monthly_out_count_under_100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월 예상 출고량 100건 이하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is_stand_cost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표준요금(홈페이지 단가)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is_basic_fee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basic 요금제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car_out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배차 이용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is_recommended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추천인 입력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GA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2289971867"/>
              </p:ext>
            </p:extLst>
          </p:nvPr>
        </p:nvGraphicFramePr>
        <p:xfrm>
          <a:off x="838200" y="2443680"/>
          <a:ext cx="10515600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40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num_log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웹사이트에 남긴 GA 로그 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bundle_sequence_cnt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이벤트 단위 활동량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주 활동시간 (1~24시)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event_hour_gini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활동시간 분포의 불순도 (</a:t>
                      </a:r>
                      <a:r>
                        <a:rPr lang="ko-KR" sz="1600" dirty="0" err="1"/>
                        <a:t>지니계수</a:t>
                      </a:r>
                      <a:r>
                        <a:rPr lang="ko-KR" sz="1600" dirty="0"/>
                        <a:t>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visit_count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 총 방문 횟수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is_from_sa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유입 경로가 </a:t>
                      </a:r>
                      <a:r>
                        <a:rPr lang="ko-KR" altLang="en-US" sz="1600" dirty="0"/>
                        <a:t>검색 광고</a:t>
                      </a:r>
                      <a:r>
                        <a:rPr lang="ko-KR" sz="1600" dirty="0"/>
                        <a:t>인지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page_visit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dirty="0"/>
                        <a:t>모두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라벨링한 페이지 토픽별 방문수 합 (총 10개의 추가 피쳐)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GA</a:t>
            </a: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성능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2014EC-7938-49DB-B988-C168306980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2597103"/>
          <a:ext cx="4105416" cy="130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0.494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0.608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0.577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94D04B8-C3EC-4BED-A200-85CDE392D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4538524"/>
          <a:ext cx="4105416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0.833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0.236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0.666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0.481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28789" y="2597103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28789" y="4543048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승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39528" y="2130438"/>
            <a:ext cx="465862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27667" y="1945772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 사항</a:t>
            </a: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2701490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 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3981427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3114624"/>
            <a:ext cx="402522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0.511 → 0.608 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0.655 → 0.666</a:t>
            </a: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4394624"/>
            <a:ext cx="402522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입고하는 고객 중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입고할 것이라 예측한 고객 비율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0.292 → 0.577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0.236 → 0.481 </a:t>
            </a:r>
          </a:p>
        </p:txBody>
      </p:sp>
    </p:spTree>
    <p:extLst>
      <p:ext uri="{BB962C8B-B14F-4D97-AF65-F5344CB8AC3E}">
        <p14:creationId xmlns:p14="http://schemas.microsoft.com/office/powerpoint/2010/main" val="392946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49121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40021"/>
              </p:ext>
            </p:extLst>
          </p:nvPr>
        </p:nvGraphicFramePr>
        <p:xfrm>
          <a:off x="716345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47886"/>
              </p:ext>
            </p:extLst>
          </p:nvPr>
        </p:nvGraphicFramePr>
        <p:xfrm>
          <a:off x="716345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AB3506AE-F52D-4734-A6F3-023F4AA842C5}"/>
              </a:ext>
            </a:extLst>
          </p:cNvPr>
          <p:cNvSpPr/>
          <p:nvPr/>
        </p:nvSpPr>
        <p:spPr>
          <a:xfrm>
            <a:off x="6627377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96063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1987927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203065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453258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0995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768121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확률 예측 분포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3" y="2018598"/>
            <a:ext cx="4847130" cy="3716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81" y="2018598"/>
            <a:ext cx="4885081" cy="3716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561" t="3307" r="4406"/>
          <a:stretch/>
        </p:blipFill>
        <p:spPr>
          <a:xfrm>
            <a:off x="9573162" y="2130938"/>
            <a:ext cx="628650" cy="51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93001" y="2134748"/>
            <a:ext cx="678180" cy="53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768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신청 후 모델 결과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7683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승인 후 모델 결과</a:t>
            </a:r>
          </a:p>
        </p:txBody>
      </p:sp>
      <p:sp>
        <p:nvSpPr>
          <p:cNvPr id="12" name="Google Shape;95;p1">
            <a:extLst>
              <a:ext uri="{FF2B5EF4-FFF2-40B4-BE49-F238E27FC236}">
                <a16:creationId xmlns:a16="http://schemas.microsoft.com/office/drawing/2014/main" id="{958FD470-3A7C-449E-8BCC-BB4531B344CE}"/>
              </a:ext>
            </a:extLst>
          </p:cNvPr>
          <p:cNvSpPr/>
          <p:nvPr/>
        </p:nvSpPr>
        <p:spPr>
          <a:xfrm>
            <a:off x="1458389" y="5936779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실제 모델 사용시에는 확률값이 활용되기 때문에 모델의 확률 예측값의 분포를 살펴 보았습니다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881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168" y="2090207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6">
            <a:extLst>
              <a:ext uri="{FF2B5EF4-FFF2-40B4-BE49-F238E27FC236}">
                <a16:creationId xmlns:a16="http://schemas.microsoft.com/office/drawing/2014/main" id="{C9ABED91-3BC8-4059-8FD9-06FB08B09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97" y="2243162"/>
            <a:ext cx="5083363" cy="3493956"/>
          </a:xfrm>
          <a:prstGeom prst="rect">
            <a:avLst/>
          </a:prstGeom>
        </p:spPr>
      </p:pic>
      <p:sp>
        <p:nvSpPr>
          <p:cNvPr id="24" name="직사각형 11">
            <a:extLst>
              <a:ext uri="{FF2B5EF4-FFF2-40B4-BE49-F238E27FC236}">
                <a16:creationId xmlns:a16="http://schemas.microsoft.com/office/drawing/2014/main" id="{4F0D99C8-59FE-4342-A3E7-A3D13C4C5B92}"/>
              </a:ext>
            </a:extLst>
          </p:cNvPr>
          <p:cNvSpPr/>
          <p:nvPr/>
        </p:nvSpPr>
        <p:spPr>
          <a:xfrm>
            <a:off x="1590124" y="2085510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3B4E99-9159-48F4-95E2-716EFF47A5F7}"/>
              </a:ext>
            </a:extLst>
          </p:cNvPr>
          <p:cNvSpPr txBox="1"/>
          <p:nvPr/>
        </p:nvSpPr>
        <p:spPr>
          <a:xfrm>
            <a:off x="1372606" y="2301746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로그 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EB395-7EAD-4F16-B002-DC72DB41399D}"/>
              </a:ext>
            </a:extLst>
          </p:cNvPr>
          <p:cNvSpPr txBox="1"/>
          <p:nvPr/>
        </p:nvSpPr>
        <p:spPr>
          <a:xfrm>
            <a:off x="1391590" y="2932663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563B9-5ED0-4AC0-94E5-12B012B22B45}"/>
              </a:ext>
            </a:extLst>
          </p:cNvPr>
          <p:cNvSpPr txBox="1"/>
          <p:nvPr/>
        </p:nvSpPr>
        <p:spPr>
          <a:xfrm>
            <a:off x="1391590" y="3237454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AA6F16-23EE-4511-B846-7E2D3FA42463}"/>
              </a:ext>
            </a:extLst>
          </p:cNvPr>
          <p:cNvSpPr txBox="1"/>
          <p:nvPr/>
        </p:nvSpPr>
        <p:spPr>
          <a:xfrm>
            <a:off x="1115958" y="3887161"/>
            <a:ext cx="158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활동시간 다양성</a:t>
            </a:r>
          </a:p>
        </p:txBody>
      </p:sp>
      <p:sp>
        <p:nvSpPr>
          <p:cNvPr id="29" name="직사각형 12">
            <a:extLst>
              <a:ext uri="{FF2B5EF4-FFF2-40B4-BE49-F238E27FC236}">
                <a16:creationId xmlns:a16="http://schemas.microsoft.com/office/drawing/2014/main" id="{47B0EC30-561D-430B-8ECD-3B8FA40DBD5D}"/>
              </a:ext>
            </a:extLst>
          </p:cNvPr>
          <p:cNvSpPr/>
          <p:nvPr/>
        </p:nvSpPr>
        <p:spPr>
          <a:xfrm>
            <a:off x="2746598" y="2318035"/>
            <a:ext cx="379984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AC6F1BA0-A404-4B08-9FE0-7EF8F8CC5F31}"/>
              </a:ext>
            </a:extLst>
          </p:cNvPr>
          <p:cNvSpPr/>
          <p:nvPr/>
        </p:nvSpPr>
        <p:spPr>
          <a:xfrm>
            <a:off x="2746598" y="2949977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45">
            <a:extLst>
              <a:ext uri="{FF2B5EF4-FFF2-40B4-BE49-F238E27FC236}">
                <a16:creationId xmlns:a16="http://schemas.microsoft.com/office/drawing/2014/main" id="{A355B024-05CE-4F69-89ED-020831D2F08D}"/>
              </a:ext>
            </a:extLst>
          </p:cNvPr>
          <p:cNvSpPr/>
          <p:nvPr/>
        </p:nvSpPr>
        <p:spPr>
          <a:xfrm>
            <a:off x="2746598" y="3264928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46">
            <a:extLst>
              <a:ext uri="{FF2B5EF4-FFF2-40B4-BE49-F238E27FC236}">
                <a16:creationId xmlns:a16="http://schemas.microsoft.com/office/drawing/2014/main" id="{2D63B02B-E847-4E80-919D-F25B64B39196}"/>
              </a:ext>
            </a:extLst>
          </p:cNvPr>
          <p:cNvSpPr/>
          <p:nvPr/>
        </p:nvSpPr>
        <p:spPr>
          <a:xfrm>
            <a:off x="2746598" y="3901162"/>
            <a:ext cx="175768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D3F415-CBDB-434B-BD00-36AEC07E0BEA}"/>
              </a:ext>
            </a:extLst>
          </p:cNvPr>
          <p:cNvSpPr txBox="1"/>
          <p:nvPr/>
        </p:nvSpPr>
        <p:spPr>
          <a:xfrm>
            <a:off x="543393" y="2602341"/>
            <a:ext cx="220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서비스 신청 페이지 방문 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63EFE3-9E73-4064-BF2F-66A60DA78757}"/>
              </a:ext>
            </a:extLst>
          </p:cNvPr>
          <p:cNvSpPr txBox="1"/>
          <p:nvPr/>
        </p:nvSpPr>
        <p:spPr>
          <a:xfrm>
            <a:off x="1831695" y="3565599"/>
            <a:ext cx="11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법인 여부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8A9E1-9B29-4FC2-9026-36F8162462EC}"/>
              </a:ext>
            </a:extLst>
          </p:cNvPr>
          <p:cNvSpPr txBox="1"/>
          <p:nvPr/>
        </p:nvSpPr>
        <p:spPr>
          <a:xfrm>
            <a:off x="1890009" y="4180575"/>
            <a:ext cx="12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nfa</a:t>
            </a:r>
            <a:r>
              <a:rPr lang="ko-KR" altLang="en-US" sz="1400" dirty="0"/>
              <a:t> 여부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434641-3B92-435C-9006-6A1E74067253}"/>
              </a:ext>
            </a:extLst>
          </p:cNvPr>
          <p:cNvSpPr txBox="1"/>
          <p:nvPr/>
        </p:nvSpPr>
        <p:spPr>
          <a:xfrm>
            <a:off x="1115958" y="4521369"/>
            <a:ext cx="245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요금 페이지 방문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96EEF-84EE-4C24-A9B8-64CC8C11E166}"/>
              </a:ext>
            </a:extLst>
          </p:cNvPr>
          <p:cNvSpPr txBox="1"/>
          <p:nvPr/>
        </p:nvSpPr>
        <p:spPr>
          <a:xfrm>
            <a:off x="1678319" y="4832613"/>
            <a:ext cx="19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방문 시간대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B387E-3EE8-4BCF-9F42-531FCCDF9F36}"/>
              </a:ext>
            </a:extLst>
          </p:cNvPr>
          <p:cNvSpPr txBox="1"/>
          <p:nvPr/>
        </p:nvSpPr>
        <p:spPr>
          <a:xfrm>
            <a:off x="1115958" y="5147324"/>
            <a:ext cx="249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페이지 방문 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B1062B93-FBD3-48DD-8DD1-A85B0AEEE9DA}"/>
              </a:ext>
            </a:extLst>
          </p:cNvPr>
          <p:cNvSpPr/>
          <p:nvPr/>
        </p:nvSpPr>
        <p:spPr>
          <a:xfrm>
            <a:off x="7144880" y="293266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9149418D-E99E-4E06-BB1E-6465FE4179BA}"/>
              </a:ext>
            </a:extLst>
          </p:cNvPr>
          <p:cNvSpPr/>
          <p:nvPr/>
        </p:nvSpPr>
        <p:spPr>
          <a:xfrm>
            <a:off x="7144880" y="254586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8" name="직사각형 27">
            <a:extLst>
              <a:ext uri="{FF2B5EF4-FFF2-40B4-BE49-F238E27FC236}">
                <a16:creationId xmlns:a16="http://schemas.microsoft.com/office/drawing/2014/main" id="{01BCE01E-75A3-4B83-830B-2527BBE75CDD}"/>
              </a:ext>
            </a:extLst>
          </p:cNvPr>
          <p:cNvSpPr/>
          <p:nvPr/>
        </p:nvSpPr>
        <p:spPr>
          <a:xfrm>
            <a:off x="7347863" y="3121200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 수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횟수 등의 활동량 관련 변수가 신청 후 모델의 성능에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841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0" y="1849760"/>
            <a:ext cx="4916624" cy="37266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87" y="1849759"/>
            <a:ext cx="4888950" cy="3726672"/>
          </a:xfrm>
          <a:prstGeom prst="rect">
            <a:avLst/>
          </a:prstGeom>
        </p:spPr>
      </p:pic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DA77AF71-D1C6-481F-A536-F6122F353E64}"/>
              </a:ext>
            </a:extLst>
          </p:cNvPr>
          <p:cNvSpPr/>
          <p:nvPr/>
        </p:nvSpPr>
        <p:spPr>
          <a:xfrm>
            <a:off x="1458389" y="5654864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입고자는 비교적 짧게 자주 방문하여 원하는 정보를 찾는 특성이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298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8200" y="1741118"/>
            <a:ext cx="7772400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목적함수</a:t>
            </a:r>
            <a:endParaRPr lang="en-US" altLang="ko-KR" dirty="0"/>
          </a:p>
          <a:p>
            <a:pPr algn="ctr"/>
            <a:r>
              <a:rPr lang="ko-KR" altLang="en-US" dirty="0" smtClean="0"/>
              <a:t>제약조건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51" y="2120606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7706" y="2202135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59172" y="2180239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0196" y="2502330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61539" y="2824421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23" y="317201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88823" y="3513372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139" y="3816328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신규 상품 등록 페이지 방문 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39" y="4137262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이벤트 수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7139" y="445819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139" y="4779130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39" y="5109717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승인 후 로그 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5379" y="2198358"/>
            <a:ext cx="3885615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95380" y="2851895"/>
            <a:ext cx="214215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95380" y="3497812"/>
            <a:ext cx="17154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95;p1">
            <a:extLst>
              <a:ext uri="{FF2B5EF4-FFF2-40B4-BE49-F238E27FC236}">
                <a16:creationId xmlns:a16="http://schemas.microsoft.com/office/drawing/2014/main" id="{599A2962-C11D-4F70-A9CA-85DB1FED9DBF}"/>
              </a:ext>
            </a:extLst>
          </p:cNvPr>
          <p:cNvSpPr/>
          <p:nvPr/>
        </p:nvSpPr>
        <p:spPr>
          <a:xfrm>
            <a:off x="7140547" y="2938111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A4B7D24-CDBC-4A6E-B1EE-EEDE81E1F032}"/>
              </a:ext>
            </a:extLst>
          </p:cNvPr>
          <p:cNvSpPr/>
          <p:nvPr/>
        </p:nvSpPr>
        <p:spPr>
          <a:xfrm>
            <a:off x="7140547" y="2551308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 정보 관련 변수</a:t>
            </a:r>
          </a:p>
        </p:txBody>
      </p:sp>
      <p:sp>
        <p:nvSpPr>
          <p:cNvPr id="30" name="직사각형 27">
            <a:extLst>
              <a:ext uri="{FF2B5EF4-FFF2-40B4-BE49-F238E27FC236}">
                <a16:creationId xmlns:a16="http://schemas.microsoft.com/office/drawing/2014/main" id="{851B4A08-63E8-4E19-A9D6-8A09C96EAEF6}"/>
              </a:ext>
            </a:extLst>
          </p:cNvPr>
          <p:cNvSpPr/>
          <p:nvPr/>
        </p:nvSpPr>
        <p:spPr>
          <a:xfrm>
            <a:off x="7343530" y="3126648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신청 여부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NFA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여부 등의 승인 완료된 고객들의 정보가 승인 후 모델에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992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24" y="2118280"/>
            <a:ext cx="3690004" cy="29080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93" y="2118281"/>
            <a:ext cx="3682614" cy="29021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9" y="2118281"/>
            <a:ext cx="3683383" cy="290279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96000" y="2484911"/>
            <a:ext cx="496033" cy="404366"/>
            <a:chOff x="769766" y="2343914"/>
            <a:chExt cx="496033" cy="40436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524276" y="2472211"/>
            <a:ext cx="369570" cy="429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4536770" y="2491203"/>
            <a:ext cx="496033" cy="404366"/>
            <a:chOff x="769766" y="2343914"/>
            <a:chExt cx="496033" cy="40436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362583" y="2472211"/>
            <a:ext cx="496033" cy="404366"/>
            <a:chOff x="769766" y="2343914"/>
            <a:chExt cx="496033" cy="40436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0" name="Google Shape;95;p1">
            <a:extLst>
              <a:ext uri="{FF2B5EF4-FFF2-40B4-BE49-F238E27FC236}">
                <a16:creationId xmlns:a16="http://schemas.microsoft.com/office/drawing/2014/main" id="{0EF15309-D7C4-488E-A0F9-89B181248EF9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후에는 고객 정보가 입고 여부에 가장 큰 영향을 미쳤습니다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393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연관 페이지 방문 횟수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25" name="Google Shape;95;p1">
            <a:extLst>
              <a:ext uri="{FF2B5EF4-FFF2-40B4-BE49-F238E27FC236}">
                <a16:creationId xmlns:a16="http://schemas.microsoft.com/office/drawing/2014/main" id="{0C13F764-7182-4AAF-B967-522CC4AE6041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 관련 변수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EE203133-8FD7-45ED-8CE4-2FAE8652D3BB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직접 분류한 연관 페이지 방문 횟수 관련 변수들 또한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576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8" name="그림 3">
            <a:extLst>
              <a:ext uri="{FF2B5EF4-FFF2-40B4-BE49-F238E27FC236}">
                <a16:creationId xmlns:a16="http://schemas.microsoft.com/office/drawing/2014/main" id="{B429E11A-964B-4C12-93B5-1D39548F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29" name="직사각형 4">
            <a:extLst>
              <a:ext uri="{FF2B5EF4-FFF2-40B4-BE49-F238E27FC236}">
                <a16:creationId xmlns:a16="http://schemas.microsoft.com/office/drawing/2014/main" id="{FD9B3A04-8005-447D-95AF-BB4E25955508}"/>
              </a:ext>
            </a:extLst>
          </p:cNvPr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199820-B732-4A0C-81EB-8B2561D15FED}"/>
              </a:ext>
            </a:extLst>
          </p:cNvPr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6AF08-E48A-46F3-A995-C149F80167D3}"/>
              </a:ext>
            </a:extLst>
          </p:cNvPr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4280AC-DF9F-4DE7-A62B-AEC31E47AE23}"/>
              </a:ext>
            </a:extLst>
          </p:cNvPr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7E119-1FA4-47CF-9E3A-9429BE5CE64B}"/>
              </a:ext>
            </a:extLst>
          </p:cNvPr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321AA1-B117-474E-A210-CB3D0EF2861A}"/>
              </a:ext>
            </a:extLst>
          </p:cNvPr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30ECCB-0399-4E73-B25E-17D2BDBF9FBF}"/>
              </a:ext>
            </a:extLst>
          </p:cNvPr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EDDDC0-9276-4782-9B40-69A00FB912C7}"/>
              </a:ext>
            </a:extLst>
          </p:cNvPr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F786C-9A88-42B6-BE3D-4BD466200E5F}"/>
              </a:ext>
            </a:extLst>
          </p:cNvPr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F2D8F-7B06-4347-815E-F3830F566E0D}"/>
              </a:ext>
            </a:extLst>
          </p:cNvPr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39" name="직사각형 17">
            <a:extLst>
              <a:ext uri="{FF2B5EF4-FFF2-40B4-BE49-F238E27FC236}">
                <a16:creationId xmlns:a16="http://schemas.microsoft.com/office/drawing/2014/main" id="{17E5B594-5148-4DCA-AC5D-5DA36201E044}"/>
              </a:ext>
            </a:extLst>
          </p:cNvPr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C882F619-B0CC-4994-9572-B805BF407BC9}"/>
              </a:ext>
            </a:extLst>
          </p:cNvPr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19">
            <a:extLst>
              <a:ext uri="{FF2B5EF4-FFF2-40B4-BE49-F238E27FC236}">
                <a16:creationId xmlns:a16="http://schemas.microsoft.com/office/drawing/2014/main" id="{2DD2CF4F-C001-4CED-8161-F48DA351388D}"/>
              </a:ext>
            </a:extLst>
          </p:cNvPr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61DB1-1D7C-4170-B740-0F9A4EADE9BC}"/>
              </a:ext>
            </a:extLst>
          </p:cNvPr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33EA5E3A-FFEA-42E8-B8F9-3A64DB40C759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49EE05FE-2C0B-436C-A5FA-64D3FC3AE675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5" name="직사각형 27">
            <a:extLst>
              <a:ext uri="{FF2B5EF4-FFF2-40B4-BE49-F238E27FC236}">
                <a16:creationId xmlns:a16="http://schemas.microsoft.com/office/drawing/2014/main" id="{58405FCA-BFB3-4517-BE85-024DEC2BD382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모델과 마찬가지로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 관련 변수들 역시 중요한 변수입니다</a:t>
            </a:r>
            <a:r>
              <a:rPr lang="en-US" altLang="ko-KR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25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9" y="2395804"/>
            <a:ext cx="3633677" cy="27722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51" y="2416026"/>
            <a:ext cx="3678249" cy="27722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40" y="2404271"/>
            <a:ext cx="3695207" cy="2772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70D1EF-A24A-471E-BB81-1DDA9EA06BE3}"/>
              </a:ext>
            </a:extLst>
          </p:cNvPr>
          <p:cNvSpPr/>
          <p:nvPr/>
        </p:nvSpPr>
        <p:spPr>
          <a:xfrm>
            <a:off x="4359696" y="2565689"/>
            <a:ext cx="241200" cy="225510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C4BB44-44D5-4E4E-8419-E15CCC7A4360}"/>
              </a:ext>
            </a:extLst>
          </p:cNvPr>
          <p:cNvSpPr/>
          <p:nvPr/>
        </p:nvSpPr>
        <p:spPr>
          <a:xfrm>
            <a:off x="4359696" y="3713590"/>
            <a:ext cx="241200" cy="11072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754711-E7E9-4FBF-9A20-B883DD78E409}"/>
              </a:ext>
            </a:extLst>
          </p:cNvPr>
          <p:cNvSpPr/>
          <p:nvPr/>
        </p:nvSpPr>
        <p:spPr>
          <a:xfrm>
            <a:off x="4600896" y="4397183"/>
            <a:ext cx="234000" cy="4236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B2928D-AE6B-43A5-9CF7-F5FEBB11594E}"/>
              </a:ext>
            </a:extLst>
          </p:cNvPr>
          <p:cNvSpPr/>
          <p:nvPr/>
        </p:nvSpPr>
        <p:spPr>
          <a:xfrm>
            <a:off x="4599935" y="4542462"/>
            <a:ext cx="234000" cy="278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169173-0491-4508-A40B-A83D2B8D994E}"/>
              </a:ext>
            </a:extLst>
          </p:cNvPr>
          <p:cNvSpPr/>
          <p:nvPr/>
        </p:nvSpPr>
        <p:spPr>
          <a:xfrm>
            <a:off x="4833935" y="4469823"/>
            <a:ext cx="241200" cy="3509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EC325-DBDA-491D-8826-F486D0FB1D98}"/>
              </a:ext>
            </a:extLst>
          </p:cNvPr>
          <p:cNvSpPr/>
          <p:nvPr/>
        </p:nvSpPr>
        <p:spPr>
          <a:xfrm>
            <a:off x="5074174" y="4542462"/>
            <a:ext cx="241200" cy="2769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6DF78E-F51A-494A-857C-442B7018DA2F}"/>
              </a:ext>
            </a:extLst>
          </p:cNvPr>
          <p:cNvSpPr/>
          <p:nvPr/>
        </p:nvSpPr>
        <p:spPr>
          <a:xfrm>
            <a:off x="5313452" y="4572372"/>
            <a:ext cx="241200" cy="2427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5D349D-A687-41A7-B7F8-E7C72F508099}"/>
              </a:ext>
            </a:extLst>
          </p:cNvPr>
          <p:cNvSpPr/>
          <p:nvPr/>
        </p:nvSpPr>
        <p:spPr>
          <a:xfrm>
            <a:off x="5551769" y="4610117"/>
            <a:ext cx="241200" cy="20711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870B68-5DCC-4E11-B062-7E764F09C34A}"/>
              </a:ext>
            </a:extLst>
          </p:cNvPr>
          <p:cNvSpPr/>
          <p:nvPr/>
        </p:nvSpPr>
        <p:spPr>
          <a:xfrm>
            <a:off x="5792437" y="4687739"/>
            <a:ext cx="24120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60F17-C6FA-4172-B6DD-FDB099EAD56E}"/>
              </a:ext>
            </a:extLst>
          </p:cNvPr>
          <p:cNvSpPr/>
          <p:nvPr/>
        </p:nvSpPr>
        <p:spPr>
          <a:xfrm>
            <a:off x="6030754" y="4743287"/>
            <a:ext cx="241200" cy="739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65D8C-1422-47EA-95BE-B15FB40C4EEA}"/>
              </a:ext>
            </a:extLst>
          </p:cNvPr>
          <p:cNvSpPr/>
          <p:nvPr/>
        </p:nvSpPr>
        <p:spPr>
          <a:xfrm>
            <a:off x="6271422" y="4749697"/>
            <a:ext cx="241200" cy="68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330783-114A-40A6-9264-C50F003EB89F}"/>
              </a:ext>
            </a:extLst>
          </p:cNvPr>
          <p:cNvSpPr/>
          <p:nvPr/>
        </p:nvSpPr>
        <p:spPr>
          <a:xfrm>
            <a:off x="6515237" y="4692012"/>
            <a:ext cx="23378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CC2915-41C0-4907-BA50-3C4D5A4B590D}"/>
              </a:ext>
            </a:extLst>
          </p:cNvPr>
          <p:cNvSpPr/>
          <p:nvPr/>
        </p:nvSpPr>
        <p:spPr>
          <a:xfrm>
            <a:off x="6752549" y="4784332"/>
            <a:ext cx="23378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611A0A-1ECD-4B52-85C9-593ADA80C4BE}"/>
              </a:ext>
            </a:extLst>
          </p:cNvPr>
          <p:cNvSpPr/>
          <p:nvPr/>
        </p:nvSpPr>
        <p:spPr>
          <a:xfrm>
            <a:off x="6991023" y="4762517"/>
            <a:ext cx="233780" cy="54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CBA5FC-7BDB-441A-B1B2-D2BB3C96B7DD}"/>
              </a:ext>
            </a:extLst>
          </p:cNvPr>
          <p:cNvSpPr/>
          <p:nvPr/>
        </p:nvSpPr>
        <p:spPr>
          <a:xfrm>
            <a:off x="7224803" y="4787889"/>
            <a:ext cx="233780" cy="288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10735F-35C5-4A3E-8F90-6D9D62ABB0BC}"/>
              </a:ext>
            </a:extLst>
          </p:cNvPr>
          <p:cNvSpPr/>
          <p:nvPr/>
        </p:nvSpPr>
        <p:spPr>
          <a:xfrm>
            <a:off x="4833935" y="4618663"/>
            <a:ext cx="241200" cy="19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DF04C-AB19-4094-A295-272A551EE1FF}"/>
              </a:ext>
            </a:extLst>
          </p:cNvPr>
          <p:cNvSpPr/>
          <p:nvPr/>
        </p:nvSpPr>
        <p:spPr>
          <a:xfrm>
            <a:off x="5074174" y="4722576"/>
            <a:ext cx="241200" cy="925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0D03A2-A444-44C5-BB6A-CF95D1E5009E}"/>
              </a:ext>
            </a:extLst>
          </p:cNvPr>
          <p:cNvSpPr/>
          <p:nvPr/>
        </p:nvSpPr>
        <p:spPr>
          <a:xfrm>
            <a:off x="5313452" y="4738271"/>
            <a:ext cx="241200" cy="810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28F8F2-5DDB-4E80-A641-CA33E87436A1}"/>
              </a:ext>
            </a:extLst>
          </p:cNvPr>
          <p:cNvSpPr/>
          <p:nvPr/>
        </p:nvSpPr>
        <p:spPr>
          <a:xfrm>
            <a:off x="5551769" y="4734261"/>
            <a:ext cx="241200" cy="8109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332B94-B2FA-4560-A6BE-B593347A2D9D}"/>
              </a:ext>
            </a:extLst>
          </p:cNvPr>
          <p:cNvSpPr/>
          <p:nvPr/>
        </p:nvSpPr>
        <p:spPr>
          <a:xfrm>
            <a:off x="5792437" y="4796513"/>
            <a:ext cx="241200" cy="2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491611-A2E1-406F-B9FE-DFC9130B6A98}"/>
              </a:ext>
            </a:extLst>
          </p:cNvPr>
          <p:cNvSpPr/>
          <p:nvPr/>
        </p:nvSpPr>
        <p:spPr>
          <a:xfrm>
            <a:off x="6270993" y="4788899"/>
            <a:ext cx="24120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C9118-F0CB-4BB8-871F-3F0F2E71AB46}"/>
              </a:ext>
            </a:extLst>
          </p:cNvPr>
          <p:cNvSpPr/>
          <p:nvPr/>
        </p:nvSpPr>
        <p:spPr>
          <a:xfrm>
            <a:off x="6515237" y="4775596"/>
            <a:ext cx="233780" cy="457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95;p1">
            <a:extLst>
              <a:ext uri="{FF2B5EF4-FFF2-40B4-BE49-F238E27FC236}">
                <a16:creationId xmlns:a16="http://schemas.microsoft.com/office/drawing/2014/main" id="{33E5A4B1-3F86-498C-B9A1-5E3E723BD6E5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후도 마찬가지로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시간대에 접속하지만</a:t>
            </a:r>
            <a:endParaRPr lang="en-US" altLang="ko-KR" sz="1600" dirty="0"/>
          </a:p>
          <a:p>
            <a:pPr algn="ctr"/>
            <a:r>
              <a:rPr lang="ko-KR" altLang="en-US" sz="1600" dirty="0"/>
              <a:t>단위 시간 동안 활동 자체는 많지 않은 고객들이 입고율이 높았습니다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7191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ADE0C38C-F148-A360-84D9-7DB7084F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42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46742" y="2321673"/>
            <a:ext cx="311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입고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54576 ) </a:t>
            </a:r>
            <a:endParaRPr lang="ko-KR" altLang="en-US" sz="16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10:33</a:t>
                      </a:r>
                      <a:r>
                        <a:rPr lang="en-US" altLang="ko-KR" sz="1600" baseline="0" dirty="0"/>
                        <a:t> ~ 10:54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이벤트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11:02 ~ 11:16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1/18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09:31</a:t>
                      </a:r>
                      <a:r>
                        <a:rPr lang="en-US" altLang="ko-KR" sz="1600" baseline="0" dirty="0"/>
                        <a:t> ~ 10:59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11:12 ~</a:t>
                      </a:r>
                      <a:r>
                        <a:rPr lang="en-US" altLang="ko-KR" sz="1600" baseline="0" dirty="0"/>
                        <a:t> 11:13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팀문화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18:03 ~ 18:29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 err="1"/>
                        <a:t>입고방법</a:t>
                      </a:r>
                      <a:r>
                        <a:rPr lang="ko-KR" altLang="en-US" sz="1600" baseline="0" dirty="0"/>
                        <a:t> 및 관련 정보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23:37 ~ 23:46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입고방법</a:t>
                      </a:r>
                      <a:r>
                        <a:rPr lang="ko-KR" altLang="en-US" sz="1600" dirty="0"/>
                        <a:t> 및 관련 정보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입고 정책 및 추가요금 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입고방법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27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이용요금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0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00:31 ~ 01:14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93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입고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4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2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0E7906B-2C4F-BD79-A99A-152F3DF3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00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6933" y="2321673"/>
            <a:ext cx="414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미입고</a:t>
            </a:r>
            <a:r>
              <a:rPr lang="ko-KR" altLang="en-US" sz="1600" dirty="0"/>
              <a:t>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75375)</a:t>
            </a:r>
            <a:endParaRPr lang="ko-KR" altLang="en-US" sz="16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2796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11:00 ~ 11:20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업로드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네이버도착보장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스마트스토어연동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입고가이드</a:t>
                      </a:r>
                      <a:r>
                        <a:rPr lang="ko-KR" altLang="en-US" sz="1600" dirty="0"/>
                        <a:t> 다운로드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스마트물류센터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파스토</a:t>
                      </a:r>
                      <a:r>
                        <a:rPr lang="ko-KR" altLang="en-US" sz="1600" dirty="0"/>
                        <a:t> 서비스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  <a:r>
                        <a:rPr lang="en-US" altLang="ko-KR" sz="1600" dirty="0">
                          <a:solidFill>
                            <a:srgbClr val="00855B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11:25 ~ 11:57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이용 전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</a:t>
                      </a:r>
                      <a:r>
                        <a:rPr lang="ko-KR" altLang="en-US" sz="1600" dirty="0" err="1"/>
                        <a:t>업드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이용요금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16:05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52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71E738-1EAF-4CE5-9393-6D4B96904359}"/>
              </a:ext>
            </a:extLst>
          </p:cNvPr>
          <p:cNvGrpSpPr/>
          <p:nvPr/>
        </p:nvGrpSpPr>
        <p:grpSpPr>
          <a:xfrm>
            <a:off x="5045873" y="2657787"/>
            <a:ext cx="2100255" cy="1542426"/>
            <a:chOff x="5045872" y="2534541"/>
            <a:chExt cx="2100255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24836" y="2534541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045872" y="3661469"/>
              <a:ext cx="210025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UI / UX</a:t>
              </a:r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개선방안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5872" y="3536584"/>
              <a:ext cx="210025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25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8" name="그림 17" descr="도표, 라인, 원, 그래프이(가) 표시된 사진&#10;&#10;자동 생성된 설명">
            <a:extLst>
              <a:ext uri="{FF2B5EF4-FFF2-40B4-BE49-F238E27FC236}">
                <a16:creationId xmlns:a16="http://schemas.microsoft.com/office/drawing/2014/main" id="{09BA7A5D-2D95-B5A6-15F4-4C83EE77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1918823"/>
            <a:ext cx="5436127" cy="434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6EBD1-2BA3-4A0E-91BB-48606CD633AB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FF11F-96DB-4E89-A54C-A9C689A7D8D8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3B6B-7C5E-43C3-9A62-CC45FBFB2F2F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FE41A-94A8-497B-8264-BF51EB44725B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92EA45-74A7-C055-6FD5-322AED89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70119"/>
              </p:ext>
            </p:extLst>
          </p:nvPr>
        </p:nvGraphicFramePr>
        <p:xfrm>
          <a:off x="6295918" y="4281920"/>
          <a:ext cx="4892000" cy="1722496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326054601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636740714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095514497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481281986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874636121"/>
                    </a:ext>
                  </a:extLst>
                </a:gridCol>
              </a:tblGrid>
              <a:tr h="6193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신청</a:t>
                      </a:r>
                      <a:r>
                        <a:rPr lang="ko-KR" altLang="en-US" sz="1300" dirty="0"/>
                        <a:t> 전 </a:t>
                      </a:r>
                      <a:r>
                        <a:rPr lang="en-US" altLang="ko-KR" sz="1300" dirty="0"/>
                        <a:t>cluster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로그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세션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/>
                        <a:t>세션별</a:t>
                      </a:r>
                      <a:r>
                        <a:rPr lang="ko-KR" altLang="en-US" sz="1300" dirty="0"/>
                        <a:t> 평균 번들</a:t>
                      </a:r>
                      <a:r>
                        <a:rPr lang="en-US" altLang="ko-KR" sz="1300" dirty="0"/>
                        <a:t>id </a:t>
                      </a:r>
                      <a:r>
                        <a:rPr lang="ko-KR" altLang="en-US" sz="1300" dirty="0"/>
                        <a:t>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방문페이지 불순도</a:t>
                      </a:r>
                      <a:r>
                        <a:rPr lang="en-US" altLang="ko-KR" sz="1300" dirty="0"/>
                        <a:t>(Gini)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18816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7.86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034267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17.53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6.63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557722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50.11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13.11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8872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201C91-A1D6-41F2-B555-CEF0D3CC162B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7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7" name="그림 16" descr="도표, 라인, 원이(가) 표시된 사진&#10;&#10;자동 생성된 설명">
            <a:extLst>
              <a:ext uri="{FF2B5EF4-FFF2-40B4-BE49-F238E27FC236}">
                <a16:creationId xmlns:a16="http://schemas.microsoft.com/office/drawing/2014/main" id="{C22D6D5F-E297-8989-D59C-E18D720C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2" y="1883181"/>
            <a:ext cx="5493618" cy="439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4B44E6-7501-45E6-825B-DC95FA2AD5AE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0B356-1C52-4461-88E9-E40197EB1139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39206-0C6D-4A09-832D-A02D360854EA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174C3-9750-4D93-B14D-4100032AC86A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A24810-CB74-4398-8FDB-DAFC251922E6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5B0A75E3-01A3-43D8-81EF-DC3C1DA2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49246"/>
              </p:ext>
            </p:extLst>
          </p:nvPr>
        </p:nvGraphicFramePr>
        <p:xfrm>
          <a:off x="6295918" y="4281920"/>
          <a:ext cx="4892000" cy="1732800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124783395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69070289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523204448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903365253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607822526"/>
                    </a:ext>
                  </a:extLst>
                </a:gridCol>
              </a:tblGrid>
              <a:tr h="6152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신청 후 </a:t>
                      </a:r>
                      <a:r>
                        <a:rPr lang="en-US" altLang="ko-KR" sz="1300" dirty="0">
                          <a:latin typeface="+mn-lt"/>
                        </a:rPr>
                        <a:t>cluster</a:t>
                      </a:r>
                      <a:endParaRPr lang="ko-Kore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로그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세션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>
                          <a:latin typeface="+mn-lt"/>
                        </a:rPr>
                        <a:t>세션별</a:t>
                      </a:r>
                      <a:r>
                        <a:rPr lang="ko-KR" altLang="en-US" sz="1300" dirty="0">
                          <a:latin typeface="+mn-lt"/>
                        </a:rPr>
                        <a:t> 평균 번들</a:t>
                      </a:r>
                      <a:r>
                        <a:rPr lang="en-US" altLang="ko-KR" sz="1300" dirty="0">
                          <a:latin typeface="+mn-lt"/>
                        </a:rPr>
                        <a:t>id </a:t>
                      </a:r>
                      <a:r>
                        <a:rPr lang="ko-KR" altLang="en-US" sz="1300" dirty="0">
                          <a:latin typeface="+mn-lt"/>
                        </a:rPr>
                        <a:t>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방문페이지 불순도</a:t>
                      </a:r>
                      <a:r>
                        <a:rPr lang="en-US" altLang="ko-KR" sz="1300" dirty="0">
                          <a:latin typeface="+mn-lt"/>
                        </a:rPr>
                        <a:t>(Gini)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3449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  <a:latin typeface="+mn-lt"/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22372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  <a:latin typeface="+mn-lt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33.57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21496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  <a:latin typeface="+mn-lt"/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248.23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25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0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유저들은 인지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가입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입고의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퍼널을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경험합니다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4081AA-E32B-F23D-CC97-F308C29AEB46}"/>
              </a:ext>
            </a:extLst>
          </p:cNvPr>
          <p:cNvSpPr/>
          <p:nvPr/>
        </p:nvSpPr>
        <p:spPr>
          <a:xfrm>
            <a:off x="5416390" y="3185001"/>
            <a:ext cx="2909475" cy="784611"/>
          </a:xfrm>
          <a:custGeom>
            <a:avLst/>
            <a:gdLst>
              <a:gd name="connsiteX0" fmla="*/ 3831376 w 3831376"/>
              <a:gd name="connsiteY0" fmla="*/ 0 h 1033224"/>
              <a:gd name="connsiteX1" fmla="*/ 3553173 w 3831376"/>
              <a:gd name="connsiteY1" fmla="*/ 683093 h 1033224"/>
              <a:gd name="connsiteX2" fmla="*/ 3494175 w 3831376"/>
              <a:gd name="connsiteY2" fmla="*/ 719405 h 1033224"/>
              <a:gd name="connsiteX3" fmla="*/ 1915678 w 3831376"/>
              <a:gd name="connsiteY3" fmla="*/ 1033224 h 1033224"/>
              <a:gd name="connsiteX4" fmla="*/ 337182 w 3831376"/>
              <a:gd name="connsiteY4" fmla="*/ 719405 h 1033224"/>
              <a:gd name="connsiteX5" fmla="*/ 278205 w 3831376"/>
              <a:gd name="connsiteY5" fmla="*/ 683106 h 1033224"/>
              <a:gd name="connsiteX6" fmla="*/ 0 w 3831376"/>
              <a:gd name="connsiteY6" fmla="*/ 9 h 1033224"/>
              <a:gd name="connsiteX7" fmla="*/ 16877 w 3831376"/>
              <a:gd name="connsiteY7" fmla="*/ 9955 h 1033224"/>
              <a:gd name="connsiteX8" fmla="*/ 1915680 w 3831376"/>
              <a:gd name="connsiteY8" fmla="*/ 371400 h 1033224"/>
              <a:gd name="connsiteX9" fmla="*/ 3814483 w 3831376"/>
              <a:gd name="connsiteY9" fmla="*/ 9955 h 1033224"/>
              <a:gd name="connsiteX10" fmla="*/ 3831376 w 3831376"/>
              <a:gd name="connsiteY10" fmla="*/ 0 h 1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1376" h="1033224">
                <a:moveTo>
                  <a:pt x="3831376" y="0"/>
                </a:moveTo>
                <a:lnTo>
                  <a:pt x="3553173" y="683093"/>
                </a:lnTo>
                <a:lnTo>
                  <a:pt x="3494175" y="719405"/>
                </a:lnTo>
                <a:cubicBezTo>
                  <a:pt x="3152084" y="908741"/>
                  <a:pt x="2572759" y="1033224"/>
                  <a:pt x="1915678" y="1033224"/>
                </a:cubicBezTo>
                <a:cubicBezTo>
                  <a:pt x="1258597" y="1033224"/>
                  <a:pt x="679273" y="908741"/>
                  <a:pt x="337182" y="719405"/>
                </a:cubicBezTo>
                <a:lnTo>
                  <a:pt x="278205" y="683106"/>
                </a:lnTo>
                <a:lnTo>
                  <a:pt x="0" y="9"/>
                </a:lnTo>
                <a:lnTo>
                  <a:pt x="16877" y="9955"/>
                </a:lnTo>
                <a:cubicBezTo>
                  <a:pt x="428385" y="228025"/>
                  <a:pt x="1125265" y="371400"/>
                  <a:pt x="1915680" y="371400"/>
                </a:cubicBezTo>
                <a:cubicBezTo>
                  <a:pt x="2706096" y="371400"/>
                  <a:pt x="3402976" y="228025"/>
                  <a:pt x="3814483" y="9955"/>
                </a:cubicBezTo>
                <a:lnTo>
                  <a:pt x="3831376" y="0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4959C2-0909-B5E7-AC74-EF97A638A798}"/>
              </a:ext>
            </a:extLst>
          </p:cNvPr>
          <p:cNvSpPr/>
          <p:nvPr/>
        </p:nvSpPr>
        <p:spPr>
          <a:xfrm>
            <a:off x="5829700" y="4193019"/>
            <a:ext cx="2082857" cy="774936"/>
          </a:xfrm>
          <a:custGeom>
            <a:avLst/>
            <a:gdLst>
              <a:gd name="connsiteX0" fmla="*/ 2742834 w 2742834"/>
              <a:gd name="connsiteY0" fmla="*/ 0 h 1020483"/>
              <a:gd name="connsiteX1" fmla="*/ 2449516 w 2742834"/>
              <a:gd name="connsiteY1" fmla="*/ 720206 h 1020483"/>
              <a:gd name="connsiteX2" fmla="*/ 2446008 w 2742834"/>
              <a:gd name="connsiteY2" fmla="*/ 724246 h 1020483"/>
              <a:gd name="connsiteX3" fmla="*/ 1385923 w 2742834"/>
              <a:gd name="connsiteY3" fmla="*/ 1020483 h 1020483"/>
              <a:gd name="connsiteX4" fmla="*/ 235426 w 2742834"/>
              <a:gd name="connsiteY4" fmla="*/ 535448 h 1020483"/>
              <a:gd name="connsiteX5" fmla="*/ 226388 w 2742834"/>
              <a:gd name="connsiteY5" fmla="*/ 535448 h 1020483"/>
              <a:gd name="connsiteX6" fmla="*/ 97922 w 2742834"/>
              <a:gd name="connsiteY6" fmla="*/ 240454 h 1020483"/>
              <a:gd name="connsiteX7" fmla="*/ 0 w 2742834"/>
              <a:gd name="connsiteY7" fmla="*/ 18 h 1020483"/>
              <a:gd name="connsiteX8" fmla="*/ 9764 w 2742834"/>
              <a:gd name="connsiteY8" fmla="*/ 8769 h 1020483"/>
              <a:gd name="connsiteX9" fmla="*/ 1371407 w 2742834"/>
              <a:gd name="connsiteY9" fmla="*/ 358663 h 1020483"/>
              <a:gd name="connsiteX10" fmla="*/ 2733050 w 2742834"/>
              <a:gd name="connsiteY10" fmla="*/ 8768 h 1020483"/>
              <a:gd name="connsiteX11" fmla="*/ 2742834 w 2742834"/>
              <a:gd name="connsiteY11" fmla="*/ 0 h 10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2834" h="1020483">
                <a:moveTo>
                  <a:pt x="2742834" y="0"/>
                </a:moveTo>
                <a:lnTo>
                  <a:pt x="2449516" y="720206"/>
                </a:lnTo>
                <a:lnTo>
                  <a:pt x="2446008" y="724246"/>
                </a:lnTo>
                <a:cubicBezTo>
                  <a:pt x="2271354" y="898332"/>
                  <a:pt x="1862475" y="1020483"/>
                  <a:pt x="1385923" y="1020483"/>
                </a:cubicBezTo>
                <a:cubicBezTo>
                  <a:pt x="750521" y="1020483"/>
                  <a:pt x="235426" y="803326"/>
                  <a:pt x="235426" y="535448"/>
                </a:cubicBezTo>
                <a:lnTo>
                  <a:pt x="226388" y="535448"/>
                </a:lnTo>
                <a:lnTo>
                  <a:pt x="97922" y="240454"/>
                </a:lnTo>
                <a:lnTo>
                  <a:pt x="0" y="18"/>
                </a:lnTo>
                <a:lnTo>
                  <a:pt x="9764" y="8769"/>
                </a:lnTo>
                <a:cubicBezTo>
                  <a:pt x="271994" y="217182"/>
                  <a:pt x="783432" y="358663"/>
                  <a:pt x="1371407" y="358663"/>
                </a:cubicBezTo>
                <a:cubicBezTo>
                  <a:pt x="1959383" y="358663"/>
                  <a:pt x="2470821" y="217182"/>
                  <a:pt x="2733050" y="8768"/>
                </a:cubicBezTo>
                <a:lnTo>
                  <a:pt x="2742834" y="0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1E47C3-81EF-5778-36D5-522D659D2847}"/>
              </a:ext>
            </a:extLst>
          </p:cNvPr>
          <p:cNvSpPr/>
          <p:nvPr/>
        </p:nvSpPr>
        <p:spPr>
          <a:xfrm>
            <a:off x="5220042" y="2407452"/>
            <a:ext cx="3302168" cy="1066197"/>
          </a:xfrm>
          <a:custGeom>
            <a:avLst/>
            <a:gdLst>
              <a:gd name="connsiteX0" fmla="*/ 2174249 w 4348498"/>
              <a:gd name="connsiteY0" fmla="*/ 0 h 1404034"/>
              <a:gd name="connsiteX1" fmla="*/ 4348498 w 4348498"/>
              <a:gd name="connsiteY1" fmla="*/ 370843 h 1404034"/>
              <a:gd name="connsiteX2" fmla="*/ 4332580 w 4348498"/>
              <a:gd name="connsiteY2" fmla="*/ 397776 h 1404034"/>
              <a:gd name="connsiteX3" fmla="*/ 4348497 w 4348498"/>
              <a:gd name="connsiteY3" fmla="*/ 397776 h 1404034"/>
              <a:gd name="connsiteX4" fmla="*/ 4089939 w 4348498"/>
              <a:gd name="connsiteY4" fmla="*/ 1032634 h 1404034"/>
              <a:gd name="connsiteX5" fmla="*/ 4073046 w 4348498"/>
              <a:gd name="connsiteY5" fmla="*/ 1042589 h 1404034"/>
              <a:gd name="connsiteX6" fmla="*/ 2174243 w 4348498"/>
              <a:gd name="connsiteY6" fmla="*/ 1404034 h 1404034"/>
              <a:gd name="connsiteX7" fmla="*/ 275440 w 4348498"/>
              <a:gd name="connsiteY7" fmla="*/ 1042589 h 1404034"/>
              <a:gd name="connsiteX8" fmla="*/ 258563 w 4348498"/>
              <a:gd name="connsiteY8" fmla="*/ 1032643 h 1404034"/>
              <a:gd name="connsiteX9" fmla="*/ 1 w 4348498"/>
              <a:gd name="connsiteY9" fmla="*/ 397776 h 1404034"/>
              <a:gd name="connsiteX10" fmla="*/ 15919 w 4348498"/>
              <a:gd name="connsiteY10" fmla="*/ 397776 h 1404034"/>
              <a:gd name="connsiteX11" fmla="*/ 0 w 4348498"/>
              <a:gd name="connsiteY11" fmla="*/ 370843 h 1404034"/>
              <a:gd name="connsiteX12" fmla="*/ 2174249 w 4348498"/>
              <a:gd name="connsiteY12" fmla="*/ 0 h 140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8498" h="1404034">
                <a:moveTo>
                  <a:pt x="2174249" y="0"/>
                </a:moveTo>
                <a:cubicBezTo>
                  <a:pt x="3375054" y="0"/>
                  <a:pt x="4348498" y="166032"/>
                  <a:pt x="4348498" y="370843"/>
                </a:cubicBezTo>
                <a:lnTo>
                  <a:pt x="4332580" y="397776"/>
                </a:lnTo>
                <a:lnTo>
                  <a:pt x="4348497" y="397776"/>
                </a:lnTo>
                <a:lnTo>
                  <a:pt x="4089939" y="1032634"/>
                </a:lnTo>
                <a:lnTo>
                  <a:pt x="4073046" y="1042589"/>
                </a:lnTo>
                <a:cubicBezTo>
                  <a:pt x="3661539" y="1260659"/>
                  <a:pt x="2964659" y="1404034"/>
                  <a:pt x="2174243" y="1404034"/>
                </a:cubicBezTo>
                <a:cubicBezTo>
                  <a:pt x="1383828" y="1404034"/>
                  <a:pt x="686948" y="1260659"/>
                  <a:pt x="275440" y="1042589"/>
                </a:cubicBezTo>
                <a:lnTo>
                  <a:pt x="258563" y="1032643"/>
                </a:lnTo>
                <a:lnTo>
                  <a:pt x="1" y="397776"/>
                </a:lnTo>
                <a:lnTo>
                  <a:pt x="15919" y="397776"/>
                </a:lnTo>
                <a:lnTo>
                  <a:pt x="0" y="370843"/>
                </a:lnTo>
                <a:cubicBezTo>
                  <a:pt x="0" y="166032"/>
                  <a:pt x="973444" y="0"/>
                  <a:pt x="2174249" y="0"/>
                </a:cubicBezTo>
                <a:close/>
              </a:path>
            </a:pathLst>
          </a:custGeom>
          <a:solidFill>
            <a:srgbClr val="40E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DC82B4-4C03-C9C4-8D9D-BE26ADDD0889}"/>
              </a:ext>
            </a:extLst>
          </p:cNvPr>
          <p:cNvSpPr/>
          <p:nvPr/>
        </p:nvSpPr>
        <p:spPr>
          <a:xfrm>
            <a:off x="5627653" y="3703729"/>
            <a:ext cx="2486949" cy="768459"/>
          </a:xfrm>
          <a:custGeom>
            <a:avLst/>
            <a:gdLst>
              <a:gd name="connsiteX0" fmla="*/ 3274968 w 3274968"/>
              <a:gd name="connsiteY0" fmla="*/ 0 h 1011954"/>
              <a:gd name="connsiteX1" fmla="*/ 3008902 w 3274968"/>
              <a:gd name="connsiteY1" fmla="*/ 653291 h 1011954"/>
              <a:gd name="connsiteX2" fmla="*/ 2999118 w 3274968"/>
              <a:gd name="connsiteY2" fmla="*/ 662059 h 1011954"/>
              <a:gd name="connsiteX3" fmla="*/ 1637475 w 3274968"/>
              <a:gd name="connsiteY3" fmla="*/ 1011954 h 1011954"/>
              <a:gd name="connsiteX4" fmla="*/ 275832 w 3274968"/>
              <a:gd name="connsiteY4" fmla="*/ 662060 h 1011954"/>
              <a:gd name="connsiteX5" fmla="*/ 266068 w 3274968"/>
              <a:gd name="connsiteY5" fmla="*/ 653309 h 1011954"/>
              <a:gd name="connsiteX6" fmla="*/ 0 w 3274968"/>
              <a:gd name="connsiteY6" fmla="*/ 13 h 1011954"/>
              <a:gd name="connsiteX7" fmla="*/ 58977 w 3274968"/>
              <a:gd name="connsiteY7" fmla="*/ 36312 h 1011954"/>
              <a:gd name="connsiteX8" fmla="*/ 1637473 w 3274968"/>
              <a:gd name="connsiteY8" fmla="*/ 350131 h 1011954"/>
              <a:gd name="connsiteX9" fmla="*/ 3215970 w 3274968"/>
              <a:gd name="connsiteY9" fmla="*/ 36312 h 1011954"/>
              <a:gd name="connsiteX10" fmla="*/ 3274968 w 3274968"/>
              <a:gd name="connsiteY10" fmla="*/ 0 h 101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74968" h="1011954">
                <a:moveTo>
                  <a:pt x="3274968" y="0"/>
                </a:moveTo>
                <a:lnTo>
                  <a:pt x="3008902" y="653291"/>
                </a:lnTo>
                <a:lnTo>
                  <a:pt x="2999118" y="662059"/>
                </a:lnTo>
                <a:cubicBezTo>
                  <a:pt x="2736889" y="870473"/>
                  <a:pt x="2225451" y="1011954"/>
                  <a:pt x="1637475" y="1011954"/>
                </a:cubicBezTo>
                <a:cubicBezTo>
                  <a:pt x="1049500" y="1011954"/>
                  <a:pt x="538062" y="870473"/>
                  <a:pt x="275832" y="662060"/>
                </a:cubicBezTo>
                <a:lnTo>
                  <a:pt x="266068" y="653309"/>
                </a:lnTo>
                <a:lnTo>
                  <a:pt x="0" y="13"/>
                </a:lnTo>
                <a:lnTo>
                  <a:pt x="58977" y="36312"/>
                </a:lnTo>
                <a:cubicBezTo>
                  <a:pt x="401068" y="225648"/>
                  <a:pt x="980392" y="350131"/>
                  <a:pt x="1637473" y="350131"/>
                </a:cubicBezTo>
                <a:cubicBezTo>
                  <a:pt x="2294554" y="350131"/>
                  <a:pt x="2873879" y="225648"/>
                  <a:pt x="3215970" y="36312"/>
                </a:cubicBezTo>
                <a:lnTo>
                  <a:pt x="3274968" y="0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743021-62E1-06DA-119B-858E78972889}"/>
              </a:ext>
            </a:extLst>
          </p:cNvPr>
          <p:cNvSpPr/>
          <p:nvPr/>
        </p:nvSpPr>
        <p:spPr>
          <a:xfrm>
            <a:off x="5904060" y="4368807"/>
            <a:ext cx="1785756" cy="1094915"/>
          </a:xfrm>
          <a:custGeom>
            <a:avLst/>
            <a:gdLst>
              <a:gd name="connsiteX0" fmla="*/ 0 w 2351594"/>
              <a:gd name="connsiteY0" fmla="*/ 0 h 1441852"/>
              <a:gd name="connsiteX1" fmla="*/ 128466 w 2351594"/>
              <a:gd name="connsiteY1" fmla="*/ 294994 h 1441852"/>
              <a:gd name="connsiteX2" fmla="*/ 137504 w 2351594"/>
              <a:gd name="connsiteY2" fmla="*/ 294994 h 1441852"/>
              <a:gd name="connsiteX3" fmla="*/ 1288001 w 2351594"/>
              <a:gd name="connsiteY3" fmla="*/ 780029 h 1441852"/>
              <a:gd name="connsiteX4" fmla="*/ 2348086 w 2351594"/>
              <a:gd name="connsiteY4" fmla="*/ 483792 h 1441852"/>
              <a:gd name="connsiteX5" fmla="*/ 2351594 w 2351594"/>
              <a:gd name="connsiteY5" fmla="*/ 479752 h 1441852"/>
              <a:gd name="connsiteX6" fmla="*/ 2112618 w 2351594"/>
              <a:gd name="connsiteY6" fmla="*/ 1066526 h 1441852"/>
              <a:gd name="connsiteX7" fmla="*/ 2106074 w 2351594"/>
              <a:gd name="connsiteY7" fmla="*/ 1066526 h 1441852"/>
              <a:gd name="connsiteX8" fmla="*/ 1273489 w 2351594"/>
              <a:gd name="connsiteY8" fmla="*/ 1441852 h 1441852"/>
              <a:gd name="connsiteX9" fmla="*/ 440904 w 2351594"/>
              <a:gd name="connsiteY9" fmla="*/ 1066526 h 1441852"/>
              <a:gd name="connsiteX10" fmla="*/ 434364 w 2351594"/>
              <a:gd name="connsiteY10" fmla="*/ 1066526 h 1441852"/>
              <a:gd name="connsiteX11" fmla="*/ 0 w 2351594"/>
              <a:gd name="connsiteY11" fmla="*/ 0 h 144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1594" h="1441852">
                <a:moveTo>
                  <a:pt x="0" y="0"/>
                </a:moveTo>
                <a:lnTo>
                  <a:pt x="128466" y="294994"/>
                </a:lnTo>
                <a:lnTo>
                  <a:pt x="137504" y="294994"/>
                </a:lnTo>
                <a:cubicBezTo>
                  <a:pt x="137504" y="562872"/>
                  <a:pt x="652599" y="780029"/>
                  <a:pt x="1288001" y="780029"/>
                </a:cubicBezTo>
                <a:cubicBezTo>
                  <a:pt x="1764553" y="780029"/>
                  <a:pt x="2173432" y="657878"/>
                  <a:pt x="2348086" y="483792"/>
                </a:cubicBezTo>
                <a:lnTo>
                  <a:pt x="2351594" y="479752"/>
                </a:lnTo>
                <a:lnTo>
                  <a:pt x="2112618" y="1066526"/>
                </a:lnTo>
                <a:lnTo>
                  <a:pt x="2106074" y="1066526"/>
                </a:lnTo>
                <a:cubicBezTo>
                  <a:pt x="2106074" y="1273813"/>
                  <a:pt x="1733313" y="1441852"/>
                  <a:pt x="1273489" y="1441852"/>
                </a:cubicBezTo>
                <a:cubicBezTo>
                  <a:pt x="813665" y="1441852"/>
                  <a:pt x="440904" y="1273813"/>
                  <a:pt x="440904" y="1066526"/>
                </a:cubicBezTo>
                <a:lnTo>
                  <a:pt x="434364" y="1066526"/>
                </a:lnTo>
                <a:lnTo>
                  <a:pt x="0" y="0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41E6D7-C7CE-BE49-C147-E288DA6C7329}"/>
              </a:ext>
            </a:extLst>
          </p:cNvPr>
          <p:cNvSpPr/>
          <p:nvPr/>
        </p:nvSpPr>
        <p:spPr>
          <a:xfrm>
            <a:off x="5337428" y="2468856"/>
            <a:ext cx="3067395" cy="523179"/>
          </a:xfrm>
          <a:prstGeom prst="ellipse">
            <a:avLst/>
          </a:pr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F4E6EBAD-78B4-0DA6-47A3-567474479602}"/>
              </a:ext>
            </a:extLst>
          </p:cNvPr>
          <p:cNvSpPr/>
          <p:nvPr/>
        </p:nvSpPr>
        <p:spPr>
          <a:xfrm>
            <a:off x="3006036" y="4265460"/>
            <a:ext cx="2816005" cy="514509"/>
          </a:xfrm>
          <a:custGeom>
            <a:avLst/>
            <a:gdLst>
              <a:gd name="connsiteX0" fmla="*/ 0 w 4853608"/>
              <a:gd name="connsiteY0" fmla="*/ 0 h 677537"/>
              <a:gd name="connsiteX1" fmla="*/ 4562023 w 4853608"/>
              <a:gd name="connsiteY1" fmla="*/ 0 h 677537"/>
              <a:gd name="connsiteX2" fmla="*/ 4853608 w 4853608"/>
              <a:gd name="connsiteY2" fmla="*/ 677537 h 677537"/>
              <a:gd name="connsiteX3" fmla="*/ 0 w 4853608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3608" h="677537">
                <a:moveTo>
                  <a:pt x="0" y="0"/>
                </a:moveTo>
                <a:lnTo>
                  <a:pt x="4562023" y="0"/>
                </a:lnTo>
                <a:lnTo>
                  <a:pt x="4853608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2A606F61-6AF5-2712-F209-060D569A6725}"/>
              </a:ext>
            </a:extLst>
          </p:cNvPr>
          <p:cNvSpPr/>
          <p:nvPr/>
        </p:nvSpPr>
        <p:spPr>
          <a:xfrm>
            <a:off x="3006036" y="3753356"/>
            <a:ext cx="2644994" cy="514509"/>
          </a:xfrm>
          <a:custGeom>
            <a:avLst/>
            <a:gdLst>
              <a:gd name="connsiteX0" fmla="*/ 0 w 4558857"/>
              <a:gd name="connsiteY0" fmla="*/ 0 h 677537"/>
              <a:gd name="connsiteX1" fmla="*/ 4267272 w 4558857"/>
              <a:gd name="connsiteY1" fmla="*/ 0 h 677537"/>
              <a:gd name="connsiteX2" fmla="*/ 4558857 w 4558857"/>
              <a:gd name="connsiteY2" fmla="*/ 677537 h 677537"/>
              <a:gd name="connsiteX3" fmla="*/ 0 w 4558857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857" h="677537">
                <a:moveTo>
                  <a:pt x="0" y="0"/>
                </a:moveTo>
                <a:lnTo>
                  <a:pt x="4267272" y="0"/>
                </a:lnTo>
                <a:lnTo>
                  <a:pt x="4558857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58716615-C20F-13C0-FB3A-273BFD6A5751}"/>
              </a:ext>
            </a:extLst>
          </p:cNvPr>
          <p:cNvSpPr/>
          <p:nvPr/>
        </p:nvSpPr>
        <p:spPr>
          <a:xfrm>
            <a:off x="3006036" y="3241253"/>
            <a:ext cx="2473983" cy="514509"/>
          </a:xfrm>
          <a:custGeom>
            <a:avLst/>
            <a:gdLst>
              <a:gd name="connsiteX0" fmla="*/ 0 w 4264106"/>
              <a:gd name="connsiteY0" fmla="*/ 0 h 677537"/>
              <a:gd name="connsiteX1" fmla="*/ 3972521 w 4264106"/>
              <a:gd name="connsiteY1" fmla="*/ 0 h 677537"/>
              <a:gd name="connsiteX2" fmla="*/ 4264106 w 4264106"/>
              <a:gd name="connsiteY2" fmla="*/ 677537 h 677537"/>
              <a:gd name="connsiteX3" fmla="*/ 0 w 4264106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4106" h="677537">
                <a:moveTo>
                  <a:pt x="0" y="0"/>
                </a:moveTo>
                <a:lnTo>
                  <a:pt x="3972521" y="0"/>
                </a:lnTo>
                <a:lnTo>
                  <a:pt x="4264106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497CC-86B5-111D-D8C4-E3BBEE4C2898}"/>
              </a:ext>
            </a:extLst>
          </p:cNvPr>
          <p:cNvSpPr txBox="1"/>
          <p:nvPr/>
        </p:nvSpPr>
        <p:spPr>
          <a:xfrm>
            <a:off x="3144363" y="3376687"/>
            <a:ext cx="2112867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97,846 (GA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-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FIRST VISIT)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456C8-48C4-51ED-C3D1-FEA231E7B6AA}"/>
              </a:ext>
            </a:extLst>
          </p:cNvPr>
          <p:cNvSpPr txBox="1"/>
          <p:nvPr/>
        </p:nvSpPr>
        <p:spPr>
          <a:xfrm>
            <a:off x="3433275" y="3890121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4,637 (GA –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 완료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74F4F-1E5A-58FE-6957-D418BAAD9483}"/>
              </a:ext>
            </a:extLst>
          </p:cNvPr>
          <p:cNvSpPr txBox="1"/>
          <p:nvPr/>
        </p:nvSpPr>
        <p:spPr>
          <a:xfrm>
            <a:off x="3538907" y="4405853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1,368 (GA -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811AD-4D26-9585-205F-079E259576AB}"/>
              </a:ext>
            </a:extLst>
          </p:cNvPr>
          <p:cNvSpPr txBox="1"/>
          <p:nvPr/>
        </p:nvSpPr>
        <p:spPr>
          <a:xfrm>
            <a:off x="6227782" y="3101021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F7A74-4EBA-1F5E-3246-9B3DEC945C93}"/>
              </a:ext>
            </a:extLst>
          </p:cNvPr>
          <p:cNvSpPr txBox="1"/>
          <p:nvPr/>
        </p:nvSpPr>
        <p:spPr>
          <a:xfrm>
            <a:off x="6227782" y="3594800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첫 방문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08AAB-7A73-4006-A2D0-3CABC8DD9353}"/>
              </a:ext>
            </a:extLst>
          </p:cNvPr>
          <p:cNvSpPr txBox="1"/>
          <p:nvPr/>
        </p:nvSpPr>
        <p:spPr>
          <a:xfrm>
            <a:off x="6227782" y="4081326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B9A80-7FE1-DBCA-D163-397E82328066}"/>
              </a:ext>
            </a:extLst>
          </p:cNvPr>
          <p:cNvSpPr txBox="1"/>
          <p:nvPr/>
        </p:nvSpPr>
        <p:spPr>
          <a:xfrm>
            <a:off x="6227782" y="4574659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88B2C-D45C-699D-0EF1-46CD9A0D7328}"/>
              </a:ext>
            </a:extLst>
          </p:cNvPr>
          <p:cNvSpPr txBox="1"/>
          <p:nvPr/>
        </p:nvSpPr>
        <p:spPr>
          <a:xfrm>
            <a:off x="6227782" y="5061185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7016DA0E-692D-882C-4BB0-D30FED9EC8BC}"/>
              </a:ext>
            </a:extLst>
          </p:cNvPr>
          <p:cNvSpPr/>
          <p:nvPr/>
        </p:nvSpPr>
        <p:spPr>
          <a:xfrm rot="5152058">
            <a:off x="7768964" y="326549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13D796"/>
                </a:gs>
                <a:gs pos="100000">
                  <a:srgbClr val="0FA976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7008BCFE-0EE4-8A3A-BAC7-EC6667F74D7A}"/>
              </a:ext>
            </a:extLst>
          </p:cNvPr>
          <p:cNvSpPr/>
          <p:nvPr/>
        </p:nvSpPr>
        <p:spPr>
          <a:xfrm rot="5152058">
            <a:off x="7530262" y="3861902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0FA976"/>
                </a:gs>
                <a:gs pos="100000">
                  <a:srgbClr val="0C8E63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35343-D51F-6AE0-8773-DB0EC793C83A}"/>
              </a:ext>
            </a:extLst>
          </p:cNvPr>
          <p:cNvSpPr txBox="1"/>
          <p:nvPr/>
        </p:nvSpPr>
        <p:spPr>
          <a:xfrm>
            <a:off x="8551142" y="3636496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4.7%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8C94F5-4E95-7A98-D66A-2E3338DCAD11}"/>
              </a:ext>
            </a:extLst>
          </p:cNvPr>
          <p:cNvSpPr txBox="1"/>
          <p:nvPr/>
        </p:nvSpPr>
        <p:spPr>
          <a:xfrm>
            <a:off x="8292566" y="4257044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29.5%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C66C5B1F-0E82-85BA-DA90-AB981029E392}"/>
              </a:ext>
            </a:extLst>
          </p:cNvPr>
          <p:cNvSpPr/>
          <p:nvPr/>
        </p:nvSpPr>
        <p:spPr>
          <a:xfrm>
            <a:off x="3006036" y="4777563"/>
            <a:ext cx="2985137" cy="514509"/>
          </a:xfrm>
          <a:custGeom>
            <a:avLst/>
            <a:gdLst>
              <a:gd name="connsiteX0" fmla="*/ 0 w 5148359"/>
              <a:gd name="connsiteY0" fmla="*/ 0 h 677537"/>
              <a:gd name="connsiteX1" fmla="*/ 4856774 w 5148359"/>
              <a:gd name="connsiteY1" fmla="*/ 0 h 677537"/>
              <a:gd name="connsiteX2" fmla="*/ 5148359 w 5148359"/>
              <a:gd name="connsiteY2" fmla="*/ 677537 h 677537"/>
              <a:gd name="connsiteX3" fmla="*/ 0 w 5148359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359" h="677537">
                <a:moveTo>
                  <a:pt x="0" y="0"/>
                </a:moveTo>
                <a:lnTo>
                  <a:pt x="4856774" y="0"/>
                </a:lnTo>
                <a:lnTo>
                  <a:pt x="5148359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CD77E-776F-D95C-3924-ED10C7F4B2E9}"/>
              </a:ext>
            </a:extLst>
          </p:cNvPr>
          <p:cNvSpPr txBox="1"/>
          <p:nvPr/>
        </p:nvSpPr>
        <p:spPr>
          <a:xfrm>
            <a:off x="3862819" y="4917958"/>
            <a:ext cx="1848576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 210 (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27F34B8D-5278-D3F0-B28D-8DE06882AA56}"/>
              </a:ext>
            </a:extLst>
          </p:cNvPr>
          <p:cNvSpPr/>
          <p:nvPr/>
        </p:nvSpPr>
        <p:spPr>
          <a:xfrm rot="5152058">
            <a:off x="7287116" y="445830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noFill/>
          <a:ln w="57150">
            <a:solidFill>
              <a:srgbClr val="095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4261A-B9ED-4A9A-646B-AA2C3E148C0B}"/>
              </a:ext>
            </a:extLst>
          </p:cNvPr>
          <p:cNvSpPr txBox="1"/>
          <p:nvPr/>
        </p:nvSpPr>
        <p:spPr>
          <a:xfrm>
            <a:off x="8049420" y="4853448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15.4%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1776F-6718-52F2-F4E6-CD88F81ECC04}"/>
              </a:ext>
            </a:extLst>
          </p:cNvPr>
          <p:cNvSpPr txBox="1"/>
          <p:nvPr/>
        </p:nvSpPr>
        <p:spPr>
          <a:xfrm>
            <a:off x="3537216" y="5665078"/>
            <a:ext cx="502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첫 방문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회원 가입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신청은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GA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입고는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customer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 </a:t>
            </a:r>
          </a:p>
        </p:txBody>
      </p:sp>
    </p:spTree>
    <p:extLst>
      <p:ext uri="{BB962C8B-B14F-4D97-AF65-F5344CB8AC3E}">
        <p14:creationId xmlns:p14="http://schemas.microsoft.com/office/powerpoint/2010/main" val="307396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5953517" y="-61892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FA70A-F461-1983-091D-6106FB603BCE}"/>
              </a:ext>
            </a:extLst>
          </p:cNvPr>
          <p:cNvSpPr/>
          <p:nvPr/>
        </p:nvSpPr>
        <p:spPr>
          <a:xfrm rot="16200000">
            <a:off x="5953517" y="1265711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DB011-CD88-8FC6-9468-E80EDFBD4062}"/>
              </a:ext>
            </a:extLst>
          </p:cNvPr>
          <p:cNvSpPr/>
          <p:nvPr/>
        </p:nvSpPr>
        <p:spPr>
          <a:xfrm rot="16200000">
            <a:off x="5953517" y="1735543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유저들의 홈페이지 탐색은 주로 서비스 신청 후 이루어집니다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1830125"/>
            <a:ext cx="888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신청을 기점으로 유저의 활동량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대한 대응표본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T-Test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수행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2231596"/>
            <a:ext cx="88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/>
              <a:t>서비스 신청 이후의 활동량이 유의미하게 많음을 검증</a:t>
            </a:r>
            <a:endParaRPr lang="en-US" altLang="ko-KR" sz="1600" dirty="0"/>
          </a:p>
        </p:txBody>
      </p:sp>
      <p:graphicFrame>
        <p:nvGraphicFramePr>
          <p:cNvPr id="13" name="Google Shape;147;p4"/>
          <p:cNvGraphicFramePr/>
          <p:nvPr/>
        </p:nvGraphicFramePr>
        <p:xfrm>
          <a:off x="2343979" y="3137082"/>
          <a:ext cx="7504042" cy="26546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26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피쳐명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전 </a:t>
                      </a:r>
                      <a:r>
                        <a:rPr lang="en-US" altLang="ko-KR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&lt; </a:t>
                      </a: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후 검증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세션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번들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  <a:endParaRPr 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체류시간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방문일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방문한 페이지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DA47FC-6781-B5D2-55B4-5BEA9C0CF0D1}"/>
              </a:ext>
            </a:extLst>
          </p:cNvPr>
          <p:cNvSpPr txBox="1"/>
          <p:nvPr/>
        </p:nvSpPr>
        <p:spPr>
          <a:xfrm>
            <a:off x="8732205" y="2722929"/>
            <a:ext cx="124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유의 수준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0.05</a:t>
            </a:r>
            <a:endParaRPr lang="ko-KR" altLang="en-US" sz="1000" i="1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3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지향적 고객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첫 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서비스 신청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28DC9-EA67-C13D-1BBD-FDC2CCA82AAB}"/>
              </a:ext>
            </a:extLst>
          </p:cNvPr>
          <p:cNvGrpSpPr/>
          <p:nvPr/>
        </p:nvGrpSpPr>
        <p:grpSpPr>
          <a:xfrm>
            <a:off x="526769" y="1843055"/>
            <a:ext cx="5384175" cy="3716560"/>
            <a:chOff x="347154" y="1757692"/>
            <a:chExt cx="6139071" cy="4284211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0606" y="2691435"/>
              <a:ext cx="6129" cy="3350468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1142733" y="1757693"/>
              <a:ext cx="491814" cy="4284210"/>
              <a:chOff x="326885" y="2094480"/>
              <a:chExt cx="360000" cy="363386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26885" y="2094480"/>
                <a:ext cx="360000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26885" y="2886480"/>
                <a:ext cx="360000" cy="2808000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6885" y="2992346"/>
                <a:ext cx="360000" cy="27360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326885" y="4036346"/>
                <a:ext cx="360000" cy="16920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7" y="4047090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6" y="2816248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24608" y="2699902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87246" y="3315697"/>
              <a:ext cx="1798979" cy="886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78%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4044199"/>
              <a:ext cx="0" cy="1997704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79541" y="4624424"/>
              <a:ext cx="1508164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47%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816248"/>
              <a:ext cx="0" cy="3225655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81576" y="3808962"/>
              <a:ext cx="1798979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76%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AD1D4-8D71-F514-02D0-C4E8C4F3BABE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가입자</a:t>
              </a:r>
            </a:p>
          </p:txBody>
        </p:sp>
      </p:grpSp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83FD33AA-7511-4743-FF21-29602BA140A2}"/>
              </a:ext>
            </a:extLst>
          </p:cNvPr>
          <p:cNvSpPr/>
          <p:nvPr/>
        </p:nvSpPr>
        <p:spPr>
          <a:xfrm>
            <a:off x="946108" y="5865007"/>
            <a:ext cx="4807999" cy="587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가입자의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75%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가입 이전에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891A0-7076-34C7-B531-46BAD8C310C0}"/>
              </a:ext>
            </a:extLst>
          </p:cNvPr>
          <p:cNvSpPr txBox="1"/>
          <p:nvPr/>
        </p:nvSpPr>
        <p:spPr>
          <a:xfrm>
            <a:off x="946108" y="6460068"/>
            <a:ext cx="3242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6A1FAC-FFDA-87E3-5271-CDD3C237A231}"/>
              </a:ext>
            </a:extLst>
          </p:cNvPr>
          <p:cNvGrpSpPr/>
          <p:nvPr/>
        </p:nvGrpSpPr>
        <p:grpSpPr>
          <a:xfrm>
            <a:off x="6225464" y="1866068"/>
            <a:ext cx="5434646" cy="3777709"/>
            <a:chOff x="347154" y="1757692"/>
            <a:chExt cx="6213231" cy="4284212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B70CB6-DCCD-3B90-300E-F10BB6B1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06" y="2147879"/>
              <a:ext cx="1" cy="3894024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3FBB256-ED9E-1C89-7F3E-9DD818C91CD6}"/>
                </a:ext>
              </a:extLst>
            </p:cNvPr>
            <p:cNvGrpSpPr/>
            <p:nvPr/>
          </p:nvGrpSpPr>
          <p:grpSpPr>
            <a:xfrm>
              <a:off x="1147725" y="1757693"/>
              <a:ext cx="491814" cy="4284211"/>
              <a:chOff x="1147725" y="1757693"/>
              <a:chExt cx="491814" cy="428421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257BA1A-75B6-B9E7-957E-BB8C6D06F3ED}"/>
                  </a:ext>
                </a:extLst>
              </p:cNvPr>
              <p:cNvSpPr/>
              <p:nvPr/>
            </p:nvSpPr>
            <p:spPr>
              <a:xfrm>
                <a:off x="1147725" y="1757693"/>
                <a:ext cx="491814" cy="4244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9F6D40B-CEF1-46A7-3CE8-870B98EA8845}"/>
                  </a:ext>
                </a:extLst>
              </p:cNvPr>
              <p:cNvSpPr/>
              <p:nvPr/>
            </p:nvSpPr>
            <p:spPr>
              <a:xfrm>
                <a:off x="1147725" y="2115940"/>
                <a:ext cx="491814" cy="3905999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ECD9D30-DD47-8734-E33D-1165EC2944C1}"/>
                  </a:ext>
                </a:extLst>
              </p:cNvPr>
              <p:cNvSpPr/>
              <p:nvPr/>
            </p:nvSpPr>
            <p:spPr>
              <a:xfrm>
                <a:off x="1147725" y="2434704"/>
                <a:ext cx="491814" cy="36072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5C6B26B-4B13-0165-EC7E-88A4D5FA4E6F}"/>
                  </a:ext>
                </a:extLst>
              </p:cNvPr>
              <p:cNvSpPr/>
              <p:nvPr/>
            </p:nvSpPr>
            <p:spPr>
              <a:xfrm>
                <a:off x="1147725" y="2560704"/>
                <a:ext cx="491814" cy="34812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12">
              <a:extLst>
                <a:ext uri="{FF2B5EF4-FFF2-40B4-BE49-F238E27FC236}">
                  <a16:creationId xmlns:a16="http://schemas.microsoft.com/office/drawing/2014/main" id="{E61029F6-EA08-4C43-248B-013117102072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7" y="2560727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4">
              <a:extLst>
                <a:ext uri="{FF2B5EF4-FFF2-40B4-BE49-F238E27FC236}">
                  <a16:creationId xmlns:a16="http://schemas.microsoft.com/office/drawing/2014/main" id="{464FBBE8-CA68-0B5A-FF44-0C783ABCE3CD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7">
              <a:extLst>
                <a:ext uri="{FF2B5EF4-FFF2-40B4-BE49-F238E27FC236}">
                  <a16:creationId xmlns:a16="http://schemas.microsoft.com/office/drawing/2014/main" id="{3DCDC08C-4BC9-311C-04D0-2477651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6" y="2434704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22">
              <a:extLst>
                <a:ext uri="{FF2B5EF4-FFF2-40B4-BE49-F238E27FC236}">
                  <a16:creationId xmlns:a16="http://schemas.microsoft.com/office/drawing/2014/main" id="{92325D83-CE3B-A71E-9B17-E892BDF5687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08" y="2131909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4E1B99F-C445-2DAB-EF4D-7F3CA048C125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2560704"/>
              <a:ext cx="0" cy="3481199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4C75D2-25EF-366E-7658-83E58347B2A6}"/>
                </a:ext>
              </a:extLst>
            </p:cNvPr>
            <p:cNvSpPr txBox="1"/>
            <p:nvPr/>
          </p:nvSpPr>
          <p:spPr>
            <a:xfrm>
              <a:off x="1717959" y="3721267"/>
              <a:ext cx="1632287" cy="8551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D665313-FE03-D059-9988-D8901FA0D5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434704"/>
              <a:ext cx="0" cy="3607199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DB4A0B-46B2-FD9E-A102-DBD196B3D83F}"/>
                </a:ext>
              </a:extLst>
            </p:cNvPr>
            <p:cNvSpPr txBox="1"/>
            <p:nvPr/>
          </p:nvSpPr>
          <p:spPr>
            <a:xfrm>
              <a:off x="3246553" y="3219522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85%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B8AC2C-DCD9-918E-FA27-2DE5F4180B23}"/>
                </a:ext>
              </a:extLst>
            </p:cNvPr>
            <p:cNvSpPr txBox="1"/>
            <p:nvPr/>
          </p:nvSpPr>
          <p:spPr>
            <a:xfrm>
              <a:off x="4761406" y="2929013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92%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24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4F27DF-185B-5A45-1DBC-10AB80F0D365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서비스 신청자</a:t>
              </a:r>
            </a:p>
          </p:txBody>
        </p:sp>
      </p:grpSp>
      <p:sp>
        <p:nvSpPr>
          <p:cNvPr id="62" name="Google Shape;95;p1">
            <a:extLst>
              <a:ext uri="{FF2B5EF4-FFF2-40B4-BE49-F238E27FC236}">
                <a16:creationId xmlns:a16="http://schemas.microsoft.com/office/drawing/2014/main" id="{E976CDDB-8A3A-073A-4015-EFE2425E54CF}"/>
              </a:ext>
            </a:extLst>
          </p:cNvPr>
          <p:cNvSpPr/>
          <p:nvPr/>
        </p:nvSpPr>
        <p:spPr>
          <a:xfrm>
            <a:off x="6595813" y="5841439"/>
            <a:ext cx="4845560" cy="578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신청자의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94%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가입후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~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신청전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EC5237-8411-E34E-1D89-29DCD161084E}"/>
              </a:ext>
            </a:extLst>
          </p:cNvPr>
          <p:cNvSpPr txBox="1"/>
          <p:nvPr/>
        </p:nvSpPr>
        <p:spPr>
          <a:xfrm>
            <a:off x="6595813" y="6431198"/>
            <a:ext cx="3285505" cy="2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13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800" err="1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파스토</a:t>
            </a:r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 홈페이지 방문자는 메인 페이지에서 빠르게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이탈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Google Shape;97;p1"/>
          <p:cNvCxnSpPr/>
          <p:nvPr/>
        </p:nvCxnSpPr>
        <p:spPr>
          <a:xfrm>
            <a:off x="6096000" y="2470381"/>
            <a:ext cx="0" cy="36720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020130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홈페이지 방문 유저의 </a:t>
            </a:r>
            <a:r>
              <a:rPr lang="en-US" altLang="ko-KR" sz="1600"/>
              <a:t>65%</a:t>
            </a:r>
            <a:r>
              <a:rPr lang="ko-KR" altLang="en-US" sz="1600"/>
              <a:t>는 방문한 첫 페이지에서 이탈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291182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첫 메인페이지 방문에서의 낮은 회원가입 전환율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07" y="2465670"/>
            <a:ext cx="3295064" cy="367671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075506" y="2833204"/>
            <a:ext cx="1808403" cy="2096137"/>
            <a:chOff x="4213883" y="3028152"/>
            <a:chExt cx="1994889" cy="229879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C85F669-4C8A-78EB-31B7-2DF8B76EBEDB}"/>
                </a:ext>
              </a:extLst>
            </p:cNvPr>
            <p:cNvSpPr/>
            <p:nvPr/>
          </p:nvSpPr>
          <p:spPr>
            <a:xfrm>
              <a:off x="4213883" y="3352920"/>
              <a:ext cx="1985618" cy="197403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4B16445D-7654-3567-2A12-1BFAF6FBB19E}"/>
                </a:ext>
              </a:extLst>
            </p:cNvPr>
            <p:cNvSpPr/>
            <p:nvPr/>
          </p:nvSpPr>
          <p:spPr>
            <a:xfrm>
              <a:off x="4223153" y="3352920"/>
              <a:ext cx="1985619" cy="1974030"/>
            </a:xfrm>
            <a:prstGeom prst="pie">
              <a:avLst>
                <a:gd name="adj1" fmla="val 15170541"/>
                <a:gd name="adj2" fmla="val 16200000"/>
              </a:avLst>
            </a:prstGeom>
            <a:solidFill>
              <a:srgbClr val="095F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1317" y="3028152"/>
              <a:ext cx="1048060" cy="371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1.8%</a:t>
              </a:r>
              <a:endPara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00BC60-DC72-DB75-0FB3-9ED257128BA1}"/>
              </a:ext>
            </a:extLst>
          </p:cNvPr>
          <p:cNvSpPr txBox="1"/>
          <p:nvPr/>
        </p:nvSpPr>
        <p:spPr>
          <a:xfrm>
            <a:off x="7237421" y="5139422"/>
            <a:ext cx="350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회원가입 전환율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8886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2815714" y="2018339"/>
            <a:ext cx="686423" cy="4641450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견적문의는 입고율과 밀접하지만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이에 부담을 느끼는 사람도 있습니다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972667"/>
            <a:ext cx="0" cy="4105065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96000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견적문의 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입고율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38200" y="2599106"/>
          <a:ext cx="4641448" cy="2093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780">
                  <a:extLst>
                    <a:ext uri="{9D8B030D-6E8A-4147-A177-3AD203B41FA5}">
                      <a16:colId xmlns:a16="http://schemas.microsoft.com/office/drawing/2014/main" val="2379216237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2877287802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3504267174"/>
                    </a:ext>
                  </a:extLst>
                </a:gridCol>
              </a:tblGrid>
              <a:tr h="6977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서비스 </a:t>
                      </a:r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신청률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입고율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8260976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1.54%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2.11%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518860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5.37%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7.71%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10674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0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견적 문의는 유저의 </a:t>
            </a:r>
            <a:r>
              <a:rPr lang="en-US" altLang="ko-KR" dirty="0">
                <a:solidFill>
                  <a:schemeClr val="tx1"/>
                </a:solidFill>
              </a:rPr>
              <a:t>Conversion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유의미하게 높입니다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512377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 문의 중 이탈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6620125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하지만 견적 문의에 부담을 느끼고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이탈하는 유저들도 다수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9F371-2813-4488-A56F-D817442D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50" y="2407797"/>
            <a:ext cx="3223401" cy="2490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646A4B-7BCD-4584-923C-EA758B869627}"/>
              </a:ext>
            </a:extLst>
          </p:cNvPr>
          <p:cNvSpPr/>
          <p:nvPr/>
        </p:nvSpPr>
        <p:spPr>
          <a:xfrm>
            <a:off x="9935751" y="3085843"/>
            <a:ext cx="1752665" cy="939356"/>
          </a:xfrm>
          <a:prstGeom prst="rect">
            <a:avLst/>
          </a:prstGeom>
          <a:noFill/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의 유저는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초간 머무르고도 문의를 완료하지 않음 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B8FAE93-2F25-48DB-9E6C-B4476AB56B9E}"/>
              </a:ext>
            </a:extLst>
          </p:cNvPr>
          <p:cNvCxnSpPr>
            <a:cxnSpLocks/>
          </p:cNvCxnSpPr>
          <p:nvPr/>
        </p:nvCxnSpPr>
        <p:spPr>
          <a:xfrm flipV="1">
            <a:off x="7935663" y="3483680"/>
            <a:ext cx="1960684" cy="948906"/>
          </a:xfrm>
          <a:prstGeom prst="curvedConnector3">
            <a:avLst>
              <a:gd name="adj1" fmla="val 50000"/>
            </a:avLst>
          </a:prstGeom>
          <a:ln>
            <a:solidFill>
              <a:srgbClr val="095F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15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950402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후 유저가 정보를 탐색하는 카테고리의 흐름이 존재합니다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696000" y="1732297"/>
            <a:ext cx="947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서비스 신청 후</a:t>
            </a:r>
            <a:r>
              <a:rPr lang="en-US" altLang="ko-KR" sz="1600"/>
              <a:t> </a:t>
            </a:r>
            <a:r>
              <a:rPr lang="ko-KR" altLang="en-US" sz="1600"/>
              <a:t>유저 별 페이지 탐색 </a:t>
            </a:r>
            <a:r>
              <a:rPr lang="en-US" altLang="ko-KR" sz="1600"/>
              <a:t>Journey</a:t>
            </a:r>
            <a:r>
              <a:rPr lang="ko-KR" altLang="en-US" sz="1600"/>
              <a:t>를 </a:t>
            </a:r>
            <a:r>
              <a:rPr lang="en-US" altLang="ko-KR" sz="1600"/>
              <a:t>5</a:t>
            </a:r>
            <a:r>
              <a:rPr lang="ko-KR" altLang="en-US" sz="1600"/>
              <a:t>단계로 나누어 추이 파악 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7" y="2824388"/>
            <a:ext cx="1752600" cy="1407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41" y="2824387"/>
            <a:ext cx="1843271" cy="1407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97" y="4381518"/>
            <a:ext cx="1752600" cy="1430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341" y="4381518"/>
            <a:ext cx="1752600" cy="1407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2681467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97" y="2824388"/>
            <a:ext cx="1752600" cy="14073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05579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831292" y="4088307"/>
            <a:ext cx="523461" cy="47045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129307" y="6215021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전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753419" y="6215022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74" y="2845349"/>
            <a:ext cx="1801961" cy="140913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975" y="2845349"/>
            <a:ext cx="1754835" cy="1409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697" y="4381517"/>
            <a:ext cx="1752600" cy="14073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4672" y="4404275"/>
            <a:ext cx="1754138" cy="1408572"/>
          </a:xfrm>
          <a:prstGeom prst="rect">
            <a:avLst/>
          </a:prstGeom>
        </p:spPr>
      </p:pic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6F8D5040-594A-4703-8952-CE68AE93BDDF}"/>
              </a:ext>
            </a:extLst>
          </p:cNvPr>
          <p:cNvSpPr/>
          <p:nvPr/>
        </p:nvSpPr>
        <p:spPr>
          <a:xfrm>
            <a:off x="6450496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01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입고를 위해 자주 방문하는 노션 가이드를 군집화할 수 있다    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838200" y="1676338"/>
            <a:ext cx="744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200</a:t>
            </a:r>
            <a:r>
              <a:rPr lang="ko-KR" altLang="en-US"/>
              <a:t>회 이상 방문한 사용 가이드</a:t>
            </a:r>
            <a:r>
              <a:rPr lang="en-US" altLang="ko-KR"/>
              <a:t>(</a:t>
            </a:r>
            <a:r>
              <a:rPr lang="ko-KR" altLang="en-US"/>
              <a:t>노션</a:t>
            </a:r>
            <a:r>
              <a:rPr lang="en-US" altLang="ko-KR"/>
              <a:t>) </a:t>
            </a:r>
            <a:r>
              <a:rPr lang="ko-KR" altLang="en-US"/>
              <a:t>페이지를 군집화한 결과는 다음과 같다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93360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모서리가 둥근 직사각형 16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7807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360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고객 반품 신청</a:t>
            </a:r>
            <a:endParaRPr lang="en-US" altLang="ko-KR" sz="1100"/>
          </a:p>
        </p:txBody>
      </p:sp>
      <p:sp>
        <p:nvSpPr>
          <p:cNvPr id="87" name="TextBox 86"/>
          <p:cNvSpPr txBox="1"/>
          <p:nvPr/>
        </p:nvSpPr>
        <p:spPr>
          <a:xfrm>
            <a:off x="655360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5359" y="3714642"/>
            <a:ext cx="1885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 처리는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2730208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모서리가 둥근 직사각형 100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양쪽 모서리가 둥근 사각형 101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961280" y="2483020"/>
            <a:ext cx="151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 </a:t>
            </a:r>
            <a:r>
              <a: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FAQ</a:t>
            </a:r>
            <a:endParaRPr lang="ko-KR" altLang="en-US" sz="1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892208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기본</a:t>
            </a:r>
            <a:r>
              <a:rPr lang="en-US" altLang="ko-KR" sz="1100"/>
              <a:t> </a:t>
            </a:r>
            <a:r>
              <a:rPr lang="ko-KR" altLang="en-US" sz="1100"/>
              <a:t>요금 구성 방식</a:t>
            </a:r>
            <a:endParaRPr lang="en-US" altLang="ko-KR" sz="1100"/>
          </a:p>
        </p:txBody>
      </p:sp>
      <p:sp>
        <p:nvSpPr>
          <p:cNvPr id="105" name="TextBox 104"/>
          <p:cNvSpPr txBox="1"/>
          <p:nvPr/>
        </p:nvSpPr>
        <p:spPr>
          <a:xfrm>
            <a:off x="2892208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비용</a:t>
            </a:r>
            <a:r>
              <a:rPr lang="en-US" altLang="ko-KR" sz="1100"/>
              <a:t>, </a:t>
            </a:r>
            <a:r>
              <a:rPr lang="ko-KR" altLang="en-US" sz="1100"/>
              <a:t>배송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sp>
        <p:nvSpPr>
          <p:cNvPr id="106" name="TextBox 105"/>
          <p:cNvSpPr txBox="1"/>
          <p:nvPr/>
        </p:nvSpPr>
        <p:spPr>
          <a:xfrm>
            <a:off x="2892207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서비스</a:t>
            </a:r>
            <a:r>
              <a:rPr lang="en-US" altLang="ko-KR" sz="1100"/>
              <a:t> </a:t>
            </a:r>
            <a:r>
              <a:rPr lang="ko-KR" altLang="en-US" sz="1100"/>
              <a:t>이용 전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grpSp>
        <p:nvGrpSpPr>
          <p:cNvPr id="107" name="그룹 106"/>
          <p:cNvGrpSpPr/>
          <p:nvPr/>
        </p:nvGrpSpPr>
        <p:grpSpPr>
          <a:xfrm>
            <a:off x="4967056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양쪽 모서리가 둥근 사각형 108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5230134" y="2483020"/>
            <a:ext cx="1569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9056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쇼핑몰 연동</a:t>
            </a:r>
            <a:endParaRPr lang="en-US" altLang="ko-KR" sz="1100"/>
          </a:p>
        </p:txBody>
      </p:sp>
      <p:sp>
        <p:nvSpPr>
          <p:cNvPr id="112" name="TextBox 111"/>
          <p:cNvSpPr txBox="1"/>
          <p:nvPr/>
        </p:nvSpPr>
        <p:spPr>
          <a:xfrm>
            <a:off x="5129056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전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29055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후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7203904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모서리가 둥근 직사각형 114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양쪽 모서리가 둥근 사각형 115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838351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출고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65904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</a:t>
            </a:r>
            <a:endParaRPr lang="en-US" altLang="ko-KR" sz="1100"/>
          </a:p>
        </p:txBody>
      </p:sp>
      <p:sp>
        <p:nvSpPr>
          <p:cNvPr id="119" name="TextBox 118"/>
          <p:cNvSpPr txBox="1"/>
          <p:nvPr/>
        </p:nvSpPr>
        <p:spPr>
          <a:xfrm>
            <a:off x="7365904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출고관리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65903" y="3714642"/>
            <a:ext cx="1831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출고 요청은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21" name="그룹 120"/>
          <p:cNvGrpSpPr/>
          <p:nvPr/>
        </p:nvGrpSpPr>
        <p:grpSpPr>
          <a:xfrm>
            <a:off x="1646843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모서리가 둥근 직사각형 121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양쪽 모서리가 둥근 사각형 122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03226" y="4499889"/>
            <a:ext cx="117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19003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</a:t>
            </a:r>
            <a:endParaRPr lang="en-US" altLang="ko-KR" sz="1100"/>
          </a:p>
        </p:txBody>
      </p:sp>
      <p:sp>
        <p:nvSpPr>
          <p:cNvPr id="126" name="TextBox 125"/>
          <p:cNvSpPr txBox="1"/>
          <p:nvPr/>
        </p:nvSpPr>
        <p:spPr>
          <a:xfrm>
            <a:off x="1819003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sp>
        <p:nvSpPr>
          <p:cNvPr id="127" name="TextBox 126"/>
          <p:cNvSpPr txBox="1"/>
          <p:nvPr/>
        </p:nvSpPr>
        <p:spPr>
          <a:xfrm>
            <a:off x="1819002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세트상품등록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3883691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모서리가 둥근 직사각형 128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양쪽 모서리가 둥근 사각형 129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416819" y="4499889"/>
            <a:ext cx="96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공급사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055851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 등록</a:t>
            </a:r>
            <a:endParaRPr lang="en-US" altLang="ko-KR" sz="1100"/>
          </a:p>
        </p:txBody>
      </p:sp>
      <p:sp>
        <p:nvSpPr>
          <p:cNvPr id="133" name="TextBox 132"/>
          <p:cNvSpPr txBox="1"/>
          <p:nvPr/>
        </p:nvSpPr>
        <p:spPr>
          <a:xfrm>
            <a:off x="4055851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55850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grpSp>
        <p:nvGrpSpPr>
          <p:cNvPr id="135" name="그룹 134"/>
          <p:cNvGrpSpPr/>
          <p:nvPr/>
        </p:nvGrpSpPr>
        <p:grpSpPr>
          <a:xfrm>
            <a:off x="6120539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6" name="모서리가 둥근 직사각형 135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양쪽 모서리가 둥근 사각형 136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754986" y="4499889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299325" y="5139661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결제</a:t>
            </a:r>
            <a:r>
              <a:rPr lang="en-US" altLang="ko-KR" sz="1100"/>
              <a:t>/</a:t>
            </a:r>
            <a:r>
              <a:rPr lang="ko-KR" altLang="en-US" sz="1100"/>
              <a:t>정산</a:t>
            </a:r>
            <a:endParaRPr lang="en-US" altLang="ko-KR" sz="1100"/>
          </a:p>
        </p:txBody>
      </p:sp>
      <p:sp>
        <p:nvSpPr>
          <p:cNvPr id="140" name="TextBox 139"/>
          <p:cNvSpPr txBox="1"/>
          <p:nvPr/>
        </p:nvSpPr>
        <p:spPr>
          <a:xfrm>
            <a:off x="6299325" y="5496394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정산 가이드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8357387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모서리가 둥근 직사각형 142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양쪽 모서리가 둥근 사각형 143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8819814" y="4499889"/>
            <a:ext cx="116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상품관리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573184" y="513913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상품별 재고현황</a:t>
            </a:r>
            <a:endParaRPr lang="en-US" altLang="ko-KR" sz="1100"/>
          </a:p>
        </p:txBody>
      </p:sp>
      <p:sp>
        <p:nvSpPr>
          <p:cNvPr id="147" name="TextBox 146"/>
          <p:cNvSpPr txBox="1"/>
          <p:nvPr/>
        </p:nvSpPr>
        <p:spPr>
          <a:xfrm>
            <a:off x="8573184" y="5495865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상품관리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9440751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모서리가 둥근 직사각형 149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양쪽 모서리가 둥근 사각형 150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075198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9602750" y="3001176"/>
            <a:ext cx="1852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입고정책 및 추가요금 안내</a:t>
            </a:r>
            <a:endParaRPr lang="en-US" altLang="ko-KR" sz="1100"/>
          </a:p>
        </p:txBody>
      </p:sp>
      <p:sp>
        <p:nvSpPr>
          <p:cNvPr id="154" name="TextBox 153"/>
          <p:cNvSpPr txBox="1"/>
          <p:nvPr/>
        </p:nvSpPr>
        <p:spPr>
          <a:xfrm>
            <a:off x="9602751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입고비 절감 </a:t>
            </a:r>
            <a:r>
              <a:rPr lang="en-US" altLang="ko-KR" sz="1100"/>
              <a:t>TIP!</a:t>
            </a:r>
            <a:endParaRPr lang="ko-KR" altLang="en-US" sz="1100"/>
          </a:p>
        </p:txBody>
      </p:sp>
      <p:sp>
        <p:nvSpPr>
          <p:cNvPr id="155" name="TextBox 154"/>
          <p:cNvSpPr txBox="1"/>
          <p:nvPr/>
        </p:nvSpPr>
        <p:spPr>
          <a:xfrm>
            <a:off x="9602750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입고방법</a:t>
            </a:r>
            <a:r>
              <a:rPr lang="en-US" altLang="ko-KR" sz="1100"/>
              <a:t> </a:t>
            </a:r>
            <a:r>
              <a:rPr lang="ko-KR" altLang="en-US" sz="1100"/>
              <a:t>및 관련 정보</a:t>
            </a:r>
          </a:p>
        </p:txBody>
      </p:sp>
    </p:spTree>
    <p:extLst>
      <p:ext uri="{BB962C8B-B14F-4D97-AF65-F5344CB8AC3E}">
        <p14:creationId xmlns:p14="http://schemas.microsoft.com/office/powerpoint/2010/main" val="2330827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7494C18-DBE9-4CC4-BCE2-6C5FD035DE66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A27E8-58F6-80F8-DF58-17B7182D137A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30667-7D6C-DDAE-11F1-33A9A5E65754}"/>
              </a:ext>
            </a:extLst>
          </p:cNvPr>
          <p:cNvSpPr/>
          <p:nvPr/>
        </p:nvSpPr>
        <p:spPr>
          <a:xfrm>
            <a:off x="5630700" y="2508754"/>
            <a:ext cx="1125153" cy="188520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954595"/>
              </p:ext>
            </p:extLst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전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65.3%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22.5%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1">
            <a:extLst>
              <a:ext uri="{FF2B5EF4-FFF2-40B4-BE49-F238E27FC236}">
                <a16:creationId xmlns:a16="http://schemas.microsoft.com/office/drawing/2014/main" id="{67463D29-C189-2B47-B446-F3A4D5E2CF45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(heavy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적은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047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7DFC2F-6639-7364-463F-206CCE6DBDD4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파스토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인지한 후의 유입 경로이며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organic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 유사합니다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6DC8-15B6-D6A8-28E3-968474AE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2" y="2512587"/>
            <a:ext cx="3217131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31">
            <a:extLst>
              <a:ext uri="{FF2B5EF4-FFF2-40B4-BE49-F238E27FC236}">
                <a16:creationId xmlns:a16="http://schemas.microsoft.com/office/drawing/2014/main" id="{EEF6DD5A-5838-FC74-BFD3-E1F5AE10A687}"/>
              </a:ext>
            </a:extLst>
          </p:cNvPr>
          <p:cNvSpPr/>
          <p:nvPr/>
        </p:nvSpPr>
        <p:spPr>
          <a:xfrm>
            <a:off x="1150072" y="4937448"/>
            <a:ext cx="5402996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page_referrer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네이버 메인 혹은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모두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‘, ‘</a:t>
            </a: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fss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키워드가 직접 들어가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068E2-2EF4-5A97-B864-A816B6A4352D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Search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132D99-9CB9-3968-BECF-DDBF670D6BE6}"/>
              </a:ext>
            </a:extLst>
          </p:cNvPr>
          <p:cNvSpPr/>
          <p:nvPr/>
        </p:nvSpPr>
        <p:spPr>
          <a:xfrm>
            <a:off x="7252505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E7295-CC86-C8E1-A0CE-C90BC839D90A}"/>
              </a:ext>
            </a:extLst>
          </p:cNvPr>
          <p:cNvSpPr txBox="1"/>
          <p:nvPr/>
        </p:nvSpPr>
        <p:spPr>
          <a:xfrm>
            <a:off x="7252503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Organic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9C3AC8-E679-3AE9-B07E-62510968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30" y="2508944"/>
            <a:ext cx="2147343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31">
            <a:extLst>
              <a:ext uri="{FF2B5EF4-FFF2-40B4-BE49-F238E27FC236}">
                <a16:creationId xmlns:a16="http://schemas.microsoft.com/office/drawing/2014/main" id="{1C810812-2407-0587-5991-5F905E7AD8D1}"/>
              </a:ext>
            </a:extLst>
          </p:cNvPr>
          <p:cNvSpPr/>
          <p:nvPr/>
        </p:nvSpPr>
        <p:spPr>
          <a:xfrm>
            <a:off x="7471778" y="4937448"/>
            <a:ext cx="366238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Bing,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등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엔진에서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 진입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76FFDC-2260-2EC9-FD5C-47DDE30D4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33999"/>
              </p:ext>
            </p:extLst>
          </p:nvPr>
        </p:nvGraphicFramePr>
        <p:xfrm>
          <a:off x="7665165" y="2798365"/>
          <a:ext cx="3267069" cy="1833672"/>
        </p:xfrm>
        <a:graphic>
          <a:graphicData uri="http://schemas.openxmlformats.org/drawingml/2006/table">
            <a:tbl>
              <a:tblPr/>
              <a:tblGrid>
                <a:gridCol w="843263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2423806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Rank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페이지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google.co.kr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bing.com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(M)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365403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(W)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3766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B0017F-B23A-1920-0512-33184F26749A}"/>
              </a:ext>
            </a:extLst>
          </p:cNvPr>
          <p:cNvSpPr txBox="1"/>
          <p:nvPr/>
        </p:nvSpPr>
        <p:spPr>
          <a:xfrm>
            <a:off x="7606459" y="2385760"/>
            <a:ext cx="3384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Organic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page_referrer</a:t>
            </a:r>
            <a:r>
              <a:rPr lang="en-US" altLang="ko-KR" sz="1600" dirty="0"/>
              <a:t> Top 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3807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6E275-E992-1501-5F5D-FF3E1BFF496A}"/>
              </a:ext>
            </a:extLst>
          </p:cNvPr>
          <p:cNvSpPr/>
          <p:nvPr/>
        </p:nvSpPr>
        <p:spPr>
          <a:xfrm>
            <a:off x="6653046" y="3818778"/>
            <a:ext cx="4480198" cy="252662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69B7-8707-2633-A7F1-86DCCA5D002C}"/>
              </a:ext>
            </a:extLst>
          </p:cNvPr>
          <p:cNvSpPr/>
          <p:nvPr/>
        </p:nvSpPr>
        <p:spPr>
          <a:xfrm>
            <a:off x="6654402" y="1845121"/>
            <a:ext cx="4480198" cy="1375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유입은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organic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유입과의 교집합을 고려해 평가해야 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D97F9-DCE7-2940-8833-C03F46F7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0" y="1845120"/>
            <a:ext cx="4094945" cy="4500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83C02-7764-E5AE-B3EA-A5FF284C8441}"/>
              </a:ext>
            </a:extLst>
          </p:cNvPr>
          <p:cNvSpPr/>
          <p:nvPr/>
        </p:nvSpPr>
        <p:spPr>
          <a:xfrm>
            <a:off x="1057398" y="2614947"/>
            <a:ext cx="4094945" cy="1961350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2CED31-32FB-5DDF-538E-F4983774A7FE}"/>
              </a:ext>
            </a:extLst>
          </p:cNvPr>
          <p:cNvSpPr/>
          <p:nvPr/>
        </p:nvSpPr>
        <p:spPr>
          <a:xfrm>
            <a:off x="1057397" y="4634392"/>
            <a:ext cx="4094945" cy="1794117"/>
          </a:xfrm>
          <a:prstGeom prst="rect">
            <a:avLst/>
          </a:prstGeom>
          <a:solidFill>
            <a:schemeClr val="accent4">
              <a:lumMod val="50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DAE47-C129-195F-3FFF-A294F1DA22D8}"/>
              </a:ext>
            </a:extLst>
          </p:cNvPr>
          <p:cNvSpPr txBox="1"/>
          <p:nvPr/>
        </p:nvSpPr>
        <p:spPr>
          <a:xfrm>
            <a:off x="6904155" y="2117422"/>
            <a:ext cx="3967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 err="1"/>
              <a:t>파스토</a:t>
            </a:r>
            <a:r>
              <a:rPr lang="en-US" altLang="ko-KR" sz="1600" dirty="0"/>
              <a:t>’ </a:t>
            </a:r>
            <a:r>
              <a:rPr lang="ko-KR" altLang="en-US" sz="1600" dirty="0"/>
              <a:t>검색 시 가장 상단에 </a:t>
            </a:r>
            <a:r>
              <a:rPr lang="en-US" altLang="ko-KR" sz="1600" dirty="0" err="1"/>
              <a:t>sa</a:t>
            </a:r>
            <a:r>
              <a:rPr lang="ko-KR" altLang="en-US" sz="1600" dirty="0"/>
              <a:t>가 위치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sym typeface="Wingdings" panose="05000000000000000000" pitchFamily="2" charset="2"/>
              </a:rPr>
              <a:t>s</a:t>
            </a:r>
            <a:r>
              <a:rPr lang="en-US" altLang="ko-KR" sz="1600" dirty="0" err="1"/>
              <a:t>a</a:t>
            </a:r>
            <a:r>
              <a:rPr lang="ko-KR" altLang="en-US" sz="1600" dirty="0"/>
              <a:t>가 없다면 </a:t>
            </a:r>
            <a:r>
              <a:rPr lang="en-US" altLang="ko-KR" sz="1600" dirty="0"/>
              <a:t>organic</a:t>
            </a:r>
            <a:r>
              <a:rPr lang="ko-KR" altLang="en-US" sz="1600" dirty="0"/>
              <a:t>이 최상단에 위치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074E9-8B76-6189-A0E2-07E5696B014C}"/>
              </a:ext>
            </a:extLst>
          </p:cNvPr>
          <p:cNvSpPr txBox="1"/>
          <p:nvPr/>
        </p:nvSpPr>
        <p:spPr>
          <a:xfrm>
            <a:off x="6904155" y="4096030"/>
            <a:ext cx="396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는 좋은 지표 및 성과를 보일 수 있으나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사실상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 err="1">
                <a:sym typeface="Wingdings" panose="05000000000000000000" pitchFamily="2" charset="2"/>
              </a:rPr>
              <a:t>파스토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를 인지하고 검색한 사람들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즉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파스토에 관심과 수요가 높은 </a:t>
            </a:r>
            <a:r>
              <a:rPr lang="ko-KR" altLang="en-US" sz="16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사람들만이</a:t>
            </a:r>
            <a: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유입하는 경로</a:t>
            </a:r>
            <a:r>
              <a:rPr lang="ko-KR" altLang="en-US" sz="1600" dirty="0">
                <a:sym typeface="Wingdings" panose="05000000000000000000" pitchFamily="2" charset="2"/>
              </a:rPr>
              <a:t>이며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이들은 </a:t>
            </a:r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가 없어도 </a:t>
            </a:r>
            <a:r>
              <a:rPr lang="en-US" altLang="ko-KR" sz="1600" dirty="0">
                <a:sym typeface="Wingdings" panose="05000000000000000000" pitchFamily="2" charset="2"/>
              </a:rPr>
              <a:t>organic</a:t>
            </a:r>
            <a:r>
              <a:rPr lang="ko-KR" altLang="en-US" sz="1600" dirty="0"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유입되었을</a:t>
            </a:r>
            <a:r>
              <a:rPr lang="en-US" altLang="ko-KR" sz="1600" dirty="0">
                <a:sym typeface="Wingdings" panose="05000000000000000000" pitchFamily="2" charset="2"/>
              </a:rPr>
              <a:t/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유저들이므로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과대평가되었을 가능성 높음</a:t>
            </a:r>
            <a:endParaRPr lang="en-US" altLang="ko-KR" sz="16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EE233-2517-D4CB-B557-8076AB4FE86F}"/>
              </a:ext>
            </a:extLst>
          </p:cNvPr>
          <p:cNvSpPr/>
          <p:nvPr/>
        </p:nvSpPr>
        <p:spPr>
          <a:xfrm>
            <a:off x="5152342" y="5308294"/>
            <a:ext cx="1113987" cy="446312"/>
          </a:xfrm>
          <a:prstGeom prst="rect">
            <a:avLst/>
          </a:prstGeom>
          <a:solidFill>
            <a:srgbClr val="C9D6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organic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268B4-E8B7-AB06-F685-21F563CB9CED}"/>
              </a:ext>
            </a:extLst>
          </p:cNvPr>
          <p:cNvSpPr/>
          <p:nvPr/>
        </p:nvSpPr>
        <p:spPr>
          <a:xfrm>
            <a:off x="5152342" y="3372466"/>
            <a:ext cx="1113987" cy="446312"/>
          </a:xfrm>
          <a:prstGeom prst="rect">
            <a:avLst/>
          </a:prstGeom>
          <a:solidFill>
            <a:srgbClr val="EEC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3DF50DD-C72B-63A0-723E-D3FFA0E9FC2B}"/>
              </a:ext>
            </a:extLst>
          </p:cNvPr>
          <p:cNvSpPr/>
          <p:nvPr/>
        </p:nvSpPr>
        <p:spPr>
          <a:xfrm rot="10800000">
            <a:off x="8029070" y="3398623"/>
            <a:ext cx="1730862" cy="243525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45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Raw data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od_matrix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vehicles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orders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초기 가능해 찾기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해 개선 알고리즘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Preprocessing.py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3695212" y="4471792"/>
            <a:ext cx="2125336" cy="1565753"/>
            <a:chOff x="3736138" y="4471792"/>
            <a:chExt cx="2125336" cy="1565753"/>
          </a:xfrm>
        </p:grpSpPr>
        <p:sp>
          <p:nvSpPr>
            <p:cNvPr id="111" name="직사각형 110"/>
            <p:cNvSpPr/>
            <p:nvPr/>
          </p:nvSpPr>
          <p:spPr>
            <a:xfrm>
              <a:off x="3736138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910287" y="4893169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248493" y="4617583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373037" y="5134990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156017" y="5058584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042750" y="4660975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607025" y="5479501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118454" y="5749717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81914" y="5340619"/>
              <a:ext cx="274102" cy="211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3" idx="1"/>
              <a:endCxn id="27" idx="5"/>
            </p:cNvCxnSpPr>
            <p:nvPr/>
          </p:nvCxnSpPr>
          <p:spPr>
            <a:xfrm flipH="1" flipV="1">
              <a:off x="4354798" y="4723888"/>
              <a:ext cx="527116" cy="722592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7" idx="5"/>
              <a:endCxn id="28" idx="1"/>
            </p:cNvCxnSpPr>
            <p:nvPr/>
          </p:nvCxnSpPr>
          <p:spPr>
            <a:xfrm>
              <a:off x="4354798" y="4723888"/>
              <a:ext cx="36477" cy="42934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28" idx="1"/>
              <a:endCxn id="20" idx="5"/>
            </p:cNvCxnSpPr>
            <p:nvPr/>
          </p:nvCxnSpPr>
          <p:spPr>
            <a:xfrm flipH="1" flipV="1">
              <a:off x="4016592" y="4999474"/>
              <a:ext cx="374683" cy="153755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31" idx="3"/>
              <a:endCxn id="32" idx="7"/>
            </p:cNvCxnSpPr>
            <p:nvPr/>
          </p:nvCxnSpPr>
          <p:spPr>
            <a:xfrm flipH="1">
              <a:off x="4224760" y="5585807"/>
              <a:ext cx="1400504" cy="182149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3" idx="1"/>
              <a:endCxn id="32" idx="7"/>
            </p:cNvCxnSpPr>
            <p:nvPr/>
          </p:nvCxnSpPr>
          <p:spPr>
            <a:xfrm flipH="1">
              <a:off x="4224760" y="5446480"/>
              <a:ext cx="657155" cy="321475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31" idx="2"/>
              <a:endCxn id="29" idx="5"/>
            </p:cNvCxnSpPr>
            <p:nvPr/>
          </p:nvCxnSpPr>
          <p:spPr>
            <a:xfrm flipH="1" flipV="1">
              <a:off x="5262322" y="5164889"/>
              <a:ext cx="344703" cy="37688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0" idx="2"/>
              <a:endCxn id="20" idx="7"/>
            </p:cNvCxnSpPr>
            <p:nvPr/>
          </p:nvCxnSpPr>
          <p:spPr>
            <a:xfrm flipH="1">
              <a:off x="4016592" y="4723247"/>
              <a:ext cx="1026158" cy="18816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/>
          <p:cNvGrpSpPr/>
          <p:nvPr/>
        </p:nvGrpSpPr>
        <p:grpSpPr>
          <a:xfrm>
            <a:off x="1204038" y="4471792"/>
            <a:ext cx="2125336" cy="1565753"/>
            <a:chOff x="1354201" y="4471792"/>
            <a:chExt cx="2125336" cy="1565753"/>
          </a:xfrm>
        </p:grpSpPr>
        <p:sp>
          <p:nvSpPr>
            <p:cNvPr id="109" name="직사각형 108"/>
            <p:cNvSpPr/>
            <p:nvPr/>
          </p:nvSpPr>
          <p:spPr>
            <a:xfrm>
              <a:off x="1354201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1480077" y="4617583"/>
              <a:ext cx="1821282" cy="1256678"/>
              <a:chOff x="1389888" y="4836863"/>
              <a:chExt cx="2020629" cy="139422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1389888" y="514261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1765112" y="483686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903288" y="541090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771968" y="532613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2646304" y="4885004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272341" y="5793122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620840" y="6092914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467864" y="5639038"/>
                <a:ext cx="304104" cy="234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" name="그룹 113"/>
          <p:cNvGrpSpPr/>
          <p:nvPr/>
        </p:nvGrpSpPr>
        <p:grpSpPr>
          <a:xfrm>
            <a:off x="6485264" y="4471792"/>
            <a:ext cx="2125336" cy="1565753"/>
            <a:chOff x="6485264" y="4471792"/>
            <a:chExt cx="2125336" cy="1565753"/>
          </a:xfrm>
        </p:grpSpPr>
        <p:sp>
          <p:nvSpPr>
            <p:cNvPr id="112" name="직사각형 111"/>
            <p:cNvSpPr/>
            <p:nvPr/>
          </p:nvSpPr>
          <p:spPr>
            <a:xfrm>
              <a:off x="6485264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6661959" y="4893169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000165" y="4617583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124709" y="5134990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7907689" y="5058584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94422" y="4660975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8358697" y="5479501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6870126" y="5749717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633586" y="5340619"/>
              <a:ext cx="274102" cy="211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직선 연결선 83"/>
            <p:cNvCxnSpPr>
              <a:stCxn id="83" idx="1"/>
              <a:endCxn id="77" idx="5"/>
            </p:cNvCxnSpPr>
            <p:nvPr/>
          </p:nvCxnSpPr>
          <p:spPr>
            <a:xfrm flipH="1" flipV="1">
              <a:off x="7106470" y="4723888"/>
              <a:ext cx="527116" cy="722592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77" idx="3"/>
              <a:endCxn id="76" idx="7"/>
            </p:cNvCxnSpPr>
            <p:nvPr/>
          </p:nvCxnSpPr>
          <p:spPr>
            <a:xfrm flipH="1">
              <a:off x="6768264" y="4723888"/>
              <a:ext cx="250139" cy="187519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78" idx="1"/>
              <a:endCxn id="76" idx="5"/>
            </p:cNvCxnSpPr>
            <p:nvPr/>
          </p:nvCxnSpPr>
          <p:spPr>
            <a:xfrm flipH="1" flipV="1">
              <a:off x="6768264" y="4999474"/>
              <a:ext cx="374683" cy="153755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81" idx="2"/>
              <a:endCxn id="83" idx="3"/>
            </p:cNvCxnSpPr>
            <p:nvPr/>
          </p:nvCxnSpPr>
          <p:spPr>
            <a:xfrm flipH="1" flipV="1">
              <a:off x="7907689" y="5446480"/>
              <a:ext cx="451008" cy="95293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78" idx="4"/>
              <a:endCxn id="82" idx="7"/>
            </p:cNvCxnSpPr>
            <p:nvPr/>
          </p:nvCxnSpPr>
          <p:spPr>
            <a:xfrm flipH="1">
              <a:off x="6976432" y="5259535"/>
              <a:ext cx="210549" cy="50842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81" idx="2"/>
              <a:endCxn id="79" idx="5"/>
            </p:cNvCxnSpPr>
            <p:nvPr/>
          </p:nvCxnSpPr>
          <p:spPr>
            <a:xfrm flipH="1" flipV="1">
              <a:off x="8013994" y="5164889"/>
              <a:ext cx="344703" cy="37688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80" idx="5"/>
              <a:endCxn id="79" idx="0"/>
            </p:cNvCxnSpPr>
            <p:nvPr/>
          </p:nvCxnSpPr>
          <p:spPr>
            <a:xfrm>
              <a:off x="7900728" y="4767280"/>
              <a:ext cx="69233" cy="29130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Output data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vehicle_result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order_result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3195161"/>
            <a:ext cx="62054" cy="402561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3396440"/>
            <a:ext cx="0" cy="3952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3154617"/>
            <a:ext cx="23775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5 heuristics</a:t>
            </a:r>
          </a:p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 smtClean="0"/>
              <a:t> Simulated Annealing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588A-9BE1-E6BE-3946-15FD378323C7}"/>
              </a:ext>
            </a:extLst>
          </p:cNvPr>
          <p:cNvSpPr/>
          <p:nvPr/>
        </p:nvSpPr>
        <p:spPr>
          <a:xfrm>
            <a:off x="7261412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A6C98-BBD1-CB1F-FA6F-7D871C78772B}"/>
              </a:ext>
            </a:extLst>
          </p:cNvPr>
          <p:cNvSpPr/>
          <p:nvPr/>
        </p:nvSpPr>
        <p:spPr>
          <a:xfrm rot="16200000">
            <a:off x="915552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9BCCAA-BCA5-8E6E-A0F4-B10A1EA5C3DD}"/>
              </a:ext>
            </a:extLst>
          </p:cNvPr>
          <p:cNvSpPr/>
          <p:nvPr/>
        </p:nvSpPr>
        <p:spPr>
          <a:xfrm rot="16200000">
            <a:off x="238715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유효하지 않은 현재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잠재 고객을 타겟하고 있습니다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41402B-E991-DA72-3ECF-669EBB160131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2311658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97.3%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2.7%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0.13%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4A2F589-8703-31D9-A8C7-B3CCF4920D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3113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96.5%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0.27%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D5BC14A-482B-FD90-49D9-6DB7026CD3FA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Display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gram PNG Icons, Instagram Logo PNG Images For Free Download ｜ Pngtree">
            <a:extLst>
              <a:ext uri="{FF2B5EF4-FFF2-40B4-BE49-F238E27FC236}">
                <a16:creationId xmlns:a16="http://schemas.microsoft.com/office/drawing/2014/main" id="{2F6EF44F-121A-273C-7890-7641AF58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311658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AABE8-1EDF-991A-9C9D-AE1A08B1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907126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FB99C4A-50EB-B2BC-DE97-02FA5C03111D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3691942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94.6%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5.4%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0.58%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pic>
        <p:nvPicPr>
          <p:cNvPr id="1030" name="Picture 6" descr="kakao 고객센터">
            <a:extLst>
              <a:ext uri="{FF2B5EF4-FFF2-40B4-BE49-F238E27FC236}">
                <a16:creationId xmlns:a16="http://schemas.microsoft.com/office/drawing/2014/main" id="{07926193-EC24-A12A-978E-F3B1A67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3691942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FF9E06F-1982-4F93-BC63-74721F68C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79866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95.1%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4.9%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2.53%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76A8AAB-32ED-CB2D-B6DE-3541FE0BBB2F}"/>
              </a:ext>
            </a:extLst>
          </p:cNvPr>
          <p:cNvSpPr txBox="1"/>
          <p:nvPr/>
        </p:nvSpPr>
        <p:spPr>
          <a:xfrm>
            <a:off x="7261412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Cafe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DE905A83-CC4D-2917-49B3-35CFF74D63A4}"/>
              </a:ext>
            </a:extLst>
          </p:cNvPr>
          <p:cNvSpPr/>
          <p:nvPr/>
        </p:nvSpPr>
        <p:spPr>
          <a:xfrm>
            <a:off x="6820805" y="3842584"/>
            <a:ext cx="617143" cy="275910"/>
          </a:xfrm>
          <a:prstGeom prst="leftRightArrow">
            <a:avLst>
              <a:gd name="adj1" fmla="val 50000"/>
              <a:gd name="adj2" fmla="val 32765"/>
            </a:avLst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D97C6F-89B9-4238-07B2-ECC081235DBD}"/>
              </a:ext>
            </a:extLst>
          </p:cNvPr>
          <p:cNvSpPr/>
          <p:nvPr/>
        </p:nvSpPr>
        <p:spPr>
          <a:xfrm rot="19800000">
            <a:off x="3660102" y="2898263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A1760B-6352-6D72-A22E-50237B1F239B}"/>
              </a:ext>
            </a:extLst>
          </p:cNvPr>
          <p:cNvSpPr/>
          <p:nvPr/>
        </p:nvSpPr>
        <p:spPr>
          <a:xfrm rot="1800000">
            <a:off x="3660103" y="3589316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DC040-E6A9-4632-AFC4-C8D4085435D2}"/>
              </a:ext>
            </a:extLst>
          </p:cNvPr>
          <p:cNvSpPr txBox="1"/>
          <p:nvPr/>
        </p:nvSpPr>
        <p:spPr>
          <a:xfrm>
            <a:off x="3626725" y="255670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69%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391C8-312B-1B0C-3954-0707179519CF}"/>
              </a:ext>
            </a:extLst>
          </p:cNvPr>
          <p:cNvSpPr txBox="1"/>
          <p:nvPr/>
        </p:nvSpPr>
        <p:spPr>
          <a:xfrm>
            <a:off x="3626725" y="383439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30%</a:t>
            </a:r>
            <a:endParaRPr lang="ko-KR" altLang="en-US" sz="1200" dirty="0"/>
          </a:p>
        </p:txBody>
      </p:sp>
      <p:sp>
        <p:nvSpPr>
          <p:cNvPr id="23" name="직사각형 31">
            <a:extLst>
              <a:ext uri="{FF2B5EF4-FFF2-40B4-BE49-F238E27FC236}">
                <a16:creationId xmlns:a16="http://schemas.microsoft.com/office/drawing/2014/main" id="{4F3BAED2-AC40-3ADB-C7C3-C28557730B65}"/>
              </a:ext>
            </a:extLst>
          </p:cNvPr>
          <p:cNvSpPr/>
          <p:nvPr/>
        </p:nvSpPr>
        <p:spPr>
          <a:xfrm>
            <a:off x="1387969" y="4816732"/>
            <a:ext cx="486236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7.6%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SNS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광고 추천 알고리즘에 따름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확정되지 않음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4" name="직사각형 31">
            <a:extLst>
              <a:ext uri="{FF2B5EF4-FFF2-40B4-BE49-F238E27FC236}">
                <a16:creationId xmlns:a16="http://schemas.microsoft.com/office/drawing/2014/main" id="{0D0C88CC-FD89-E677-263D-AF384B914B6A}"/>
              </a:ext>
            </a:extLst>
          </p:cNvPr>
          <p:cNvSpPr/>
          <p:nvPr/>
        </p:nvSpPr>
        <p:spPr>
          <a:xfrm>
            <a:off x="7547109" y="4854100"/>
            <a:ext cx="358773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51.7%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쇼핑몰 운영자 및 예비 창업자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31">
            <a:extLst>
              <a:ext uri="{FF2B5EF4-FFF2-40B4-BE49-F238E27FC236}">
                <a16:creationId xmlns:a16="http://schemas.microsoft.com/office/drawing/2014/main" id="{B0FF7023-7C06-06FD-8590-96B689CEF1A9}"/>
              </a:ext>
            </a:extLst>
          </p:cNvPr>
          <p:cNvSpPr/>
          <p:nvPr/>
        </p:nvSpPr>
        <p:spPr>
          <a:xfrm>
            <a:off x="8203394" y="4186363"/>
            <a:ext cx="220842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셀러오션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100%)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0425A-2338-4045-962D-7888C83C7C4F}"/>
              </a:ext>
            </a:extLst>
          </p:cNvPr>
          <p:cNvSpPr/>
          <p:nvPr/>
        </p:nvSpPr>
        <p:spPr>
          <a:xfrm>
            <a:off x="8453120" y="264160"/>
            <a:ext cx="2783840" cy="1196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제목 부드럽게</a:t>
            </a:r>
          </a:p>
        </p:txBody>
      </p:sp>
    </p:spTree>
    <p:extLst>
      <p:ext uri="{BB962C8B-B14F-4D97-AF65-F5344CB8AC3E}">
        <p14:creationId xmlns:p14="http://schemas.microsoft.com/office/powerpoint/2010/main" val="3155748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A97BB-574E-AACC-8DD2-A9E5E811769A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64F85-DD72-EB3D-9327-4FE1CD1CB002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8D461D-B2EE-0B86-CC3C-DD6BFF5A17D8}"/>
              </a:ext>
            </a:extLst>
          </p:cNvPr>
          <p:cNvSpPr/>
          <p:nvPr/>
        </p:nvSpPr>
        <p:spPr>
          <a:xfrm>
            <a:off x="6702865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후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38.1%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57.3%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39.1%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26.0%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31">
            <a:extLst>
              <a:ext uri="{FF2B5EF4-FFF2-40B4-BE49-F238E27FC236}">
                <a16:creationId xmlns:a16="http://schemas.microsoft.com/office/drawing/2014/main" id="{D86EB9C6-ECC7-F82F-2EB0-51FFA0B777CA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cpc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 역시 서비스 신청 후 홈페이지 활동 수가 적은 유저들의 비율이 높으나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907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CPC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해외와 빠른 배송 관련 검색어가 많았습니다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844B38-B511-E657-BFB7-05F2AC3028CA}"/>
              </a:ext>
            </a:extLst>
          </p:cNvPr>
          <p:cNvGraphicFramePr>
            <a:graphicFrameLocks noGrp="1"/>
          </p:cNvGraphicFramePr>
          <p:nvPr/>
        </p:nvGraphicFramePr>
        <p:xfrm>
          <a:off x="1315185" y="2075142"/>
          <a:ext cx="4034589" cy="39292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2322">
                  <a:extLst>
                    <a:ext uri="{9D8B030D-6E8A-4147-A177-3AD203B41FA5}">
                      <a16:colId xmlns:a16="http://schemas.microsoft.com/office/drawing/2014/main" val="1934781950"/>
                    </a:ext>
                  </a:extLst>
                </a:gridCol>
                <a:gridCol w="2232772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979495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순위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퀵배송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해외직구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46599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81662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34453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직구배송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94768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4678796"/>
                  </a:ext>
                </a:extLst>
              </a:tr>
            </a:tbl>
          </a:graphicData>
        </a:graphic>
      </p:graphicFrame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D321CFF-20AF-AD4F-E3EF-6E0B633E9ED2}"/>
              </a:ext>
            </a:extLst>
          </p:cNvPr>
          <p:cNvSpPr/>
          <p:nvPr/>
        </p:nvSpPr>
        <p:spPr>
          <a:xfrm rot="5400000">
            <a:off x="5261480" y="3878488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3B68473-00EA-4856-2683-2688993ECB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5539" y="3174586"/>
          <a:ext cx="3212267" cy="1473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46904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1365363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 토픽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비율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해외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빠른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19.4%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898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FAQ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비율이 높았습니다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235326" y="172797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유저 방문 페이지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67308" y="175845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유저 방문 페이지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235326" y="2148083"/>
          <a:ext cx="5005053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558">
                  <a:extLst>
                    <a:ext uri="{9D8B030D-6E8A-4147-A177-3AD203B41FA5}">
                      <a16:colId xmlns:a16="http://schemas.microsoft.com/office/drawing/2014/main" val="87361263"/>
                    </a:ext>
                  </a:extLst>
                </a:gridCol>
                <a:gridCol w="3539232">
                  <a:extLst>
                    <a:ext uri="{9D8B030D-6E8A-4147-A177-3AD203B41FA5}">
                      <a16:colId xmlns:a16="http://schemas.microsoft.com/office/drawing/2014/main" val="4286683702"/>
                    </a:ext>
                  </a:extLst>
                </a:gridCol>
                <a:gridCol w="840263">
                  <a:extLst>
                    <a:ext uri="{9D8B030D-6E8A-4147-A177-3AD203B41FA5}">
                      <a16:colId xmlns:a16="http://schemas.microsoft.com/office/drawing/2014/main" val="950653424"/>
                    </a:ext>
                  </a:extLst>
                </a:gridCol>
              </a:tblGrid>
              <a:tr h="274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89328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네이버 공식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34.55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88039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36164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문의 </a:t>
                      </a:r>
                      <a:r>
                        <a:rPr lang="en-US" altLang="ko-KR" sz="1500" baseline="0" dirty="0"/>
                        <a:t>| </a:t>
                      </a:r>
                      <a:r>
                        <a:rPr lang="ko-KR" altLang="en-US" sz="1500" baseline="0" dirty="0" err="1"/>
                        <a:t>파스토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3.76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137704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76626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배송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0.59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93445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2173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0.30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383256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832915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1062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571158" y="2161897"/>
          <a:ext cx="4924842" cy="3186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641">
                  <a:extLst>
                    <a:ext uri="{9D8B030D-6E8A-4147-A177-3AD203B41FA5}">
                      <a16:colId xmlns:a16="http://schemas.microsoft.com/office/drawing/2014/main" val="2472807704"/>
                    </a:ext>
                  </a:extLst>
                </a:gridCol>
                <a:gridCol w="3481137">
                  <a:extLst>
                    <a:ext uri="{9D8B030D-6E8A-4147-A177-3AD203B41FA5}">
                      <a16:colId xmlns:a16="http://schemas.microsoft.com/office/drawing/2014/main" val="1420112687"/>
                    </a:ext>
                  </a:extLst>
                </a:gridCol>
                <a:gridCol w="786064">
                  <a:extLst>
                    <a:ext uri="{9D8B030D-6E8A-4147-A177-3AD203B41FA5}">
                      <a16:colId xmlns:a16="http://schemas.microsoft.com/office/drawing/2014/main" val="2099951006"/>
                    </a:ext>
                  </a:extLst>
                </a:gridCol>
              </a:tblGrid>
              <a:tr h="354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  <a:r>
                        <a:rPr lang="en-US" altLang="ko-KR" sz="1500" dirty="0"/>
                        <a:t> 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4232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해외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58.97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35690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22058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 </a:t>
                      </a:r>
                      <a:r>
                        <a:rPr lang="ko-KR" altLang="en-US" sz="1500" dirty="0"/>
                        <a:t>문의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768595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4497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baseline="0" dirty="0"/>
                        <a:t> 배송 </a:t>
                      </a:r>
                      <a:r>
                        <a:rPr lang="en-US" altLang="ko-KR" sz="1500" baseline="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0.81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310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99096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071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0.48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7073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flipH="1">
            <a:off x="1835234" y="5479119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대부분이 메인 페이지에 체류하다 이탈하는 점을 고려했을 때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적극적인 유저들은 </a:t>
            </a:r>
            <a:r>
              <a:rPr lang="en-US" altLang="ko-KR" dirty="0"/>
              <a:t>FAQ </a:t>
            </a:r>
            <a:r>
              <a:rPr lang="ko-KR" altLang="en-US" dirty="0"/>
              <a:t>페이지를 자주 방문함을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74843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id="{31CD899C-80E5-46CD-AF55-328871EDA92C}"/>
              </a:ext>
            </a:extLst>
          </p:cNvPr>
          <p:cNvSpPr/>
          <p:nvPr/>
        </p:nvSpPr>
        <p:spPr>
          <a:xfrm>
            <a:off x="1325878" y="4856480"/>
            <a:ext cx="9513113" cy="9855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유저들이 찾는 정보는 전체 유저와는 차이가 있었습니다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235326" y="4872938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해외 유저는 찾고자 하는 정보가 전체 유저의 경향성과는 차이가 있음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FAQ</a:t>
            </a:r>
            <a:r>
              <a:rPr lang="ko-KR" altLang="en-US" dirty="0"/>
              <a:t>에서는 </a:t>
            </a:r>
            <a:r>
              <a:rPr lang="ko-KR" altLang="en-US" dirty="0" err="1"/>
              <a:t>파스토가</a:t>
            </a:r>
            <a:r>
              <a:rPr lang="ko-KR" altLang="en-US" dirty="0"/>
              <a:t> 제공하는 서비스의 범위에 관심이 있는 것으로 파악되었음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5A4600A-975C-4918-A8C9-574962002F7B}"/>
              </a:ext>
            </a:extLst>
          </p:cNvPr>
          <p:cNvSpPr/>
          <p:nvPr/>
        </p:nvSpPr>
        <p:spPr>
          <a:xfrm>
            <a:off x="1325881" y="2066307"/>
            <a:ext cx="4456782" cy="235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F112E-4E58-4F98-BA20-7A7561ED0264}"/>
              </a:ext>
            </a:extLst>
          </p:cNvPr>
          <p:cNvSpPr txBox="1"/>
          <p:nvPr/>
        </p:nvSpPr>
        <p:spPr>
          <a:xfrm>
            <a:off x="1325878" y="2066307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전체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0286" y="2489575"/>
            <a:ext cx="4068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최소 물량과 보증금이 있나요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기본 요금은 어떻게 구성되나요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입고비는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출고비는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id="{B8C35697-35BF-4A4C-8FC8-B7B3406AE0E3}"/>
              </a:ext>
            </a:extLst>
          </p:cNvPr>
          <p:cNvSpPr/>
          <p:nvPr/>
        </p:nvSpPr>
        <p:spPr>
          <a:xfrm>
            <a:off x="6382209" y="2259603"/>
            <a:ext cx="4456782" cy="1967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C6243-441F-47E4-9EF4-4B8F9AE22842}"/>
              </a:ext>
            </a:extLst>
          </p:cNvPr>
          <p:cNvSpPr txBox="1"/>
          <p:nvPr/>
        </p:nvSpPr>
        <p:spPr>
          <a:xfrm>
            <a:off x="6382206" y="2259603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해외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6A5A9-8C7A-477E-A11D-4422136AE720}"/>
              </a:ext>
            </a:extLst>
          </p:cNvPr>
          <p:cNvSpPr txBox="1"/>
          <p:nvPr/>
        </p:nvSpPr>
        <p:spPr>
          <a:xfrm>
            <a:off x="6606614" y="2682871"/>
            <a:ext cx="406819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해외 배송이 가능한가요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파스토는 어떤 서비스를 제공하나요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입고가 불가한 상품이 있나요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5703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유저를 위한 정보 제공은 일반 유저와 구분되어야 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95F4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5924297" y="1716505"/>
            <a:ext cx="0" cy="367224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4054670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9236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2360" y="48138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91771" y="3071674"/>
            <a:ext cx="1234577" cy="7635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153260" y="3835188"/>
            <a:ext cx="1373088" cy="7155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94695" y="3066356"/>
            <a:ext cx="1511646" cy="1292580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6467" y="3227938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FAQ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3800812" y="3712646"/>
            <a:ext cx="1299411" cy="553998"/>
          </a:xfrm>
          <a:prstGeom prst="rect">
            <a:avLst/>
          </a:prstGeom>
          <a:solidFill>
            <a:srgbClr val="F7EAB3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유저의</a:t>
            </a:r>
            <a:endParaRPr lang="en-US" altLang="ko-KR" sz="1500" dirty="0"/>
          </a:p>
          <a:p>
            <a:pPr algn="ctr"/>
            <a:r>
              <a:rPr lang="ko-KR" altLang="en-US" sz="1500" dirty="0"/>
              <a:t>관심 정보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74052" y="4550729"/>
            <a:ext cx="141713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694695" y="4358936"/>
            <a:ext cx="151164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pic>
        <p:nvPicPr>
          <p:cNvPr id="36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3815538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5577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5770" y="4574709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23573" y="3071674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723573" y="4249457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294920" y="2772300"/>
            <a:ext cx="1630120" cy="598748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현재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294920" y="3950083"/>
            <a:ext cx="1630120" cy="598748"/>
          </a:xfrm>
          <a:prstGeom prst="rect">
            <a:avLst/>
          </a:prstGeom>
          <a:solidFill>
            <a:srgbClr val="F7EAB3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해외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74964" y="4675932"/>
            <a:ext cx="165007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7723573" y="4249457"/>
            <a:ext cx="1437969" cy="64841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982444" y="5510631"/>
            <a:ext cx="557332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유저가 찾고자 하는 정보는 일반 유저와 명확히 구분됨</a:t>
            </a:r>
            <a:r>
              <a:rPr lang="en-US" altLang="ko-KR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유저는 현재 노션 가이드에서 원하는 정보를 쉽게 찾지 못함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94226" y="5538851"/>
            <a:ext cx="3956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노션</a:t>
            </a:r>
            <a:r>
              <a:rPr lang="ko-KR" altLang="en-US" sz="1500" dirty="0"/>
              <a:t> 페이지를 별도의 페이지로 구분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1:1 </a:t>
            </a:r>
            <a:r>
              <a:rPr lang="ko-KR" altLang="en-US" sz="1500" dirty="0"/>
              <a:t>문의로의 연결성 높이기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38199" y="5510630"/>
            <a:ext cx="5811175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306322" y="5510630"/>
            <a:ext cx="3781888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 rot="5400000">
            <a:off x="6658788" y="5846892"/>
            <a:ext cx="680030" cy="16874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71B4D5-0891-47EC-ACE4-2F14438BA2E7}"/>
              </a:ext>
            </a:extLst>
          </p:cNvPr>
          <p:cNvSpPr txBox="1"/>
          <p:nvPr/>
        </p:nvSpPr>
        <p:spPr>
          <a:xfrm>
            <a:off x="1262480" y="1741455"/>
            <a:ext cx="911568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현 상황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C9D2E-2792-416A-9025-3D5C30A3BCD8}"/>
              </a:ext>
            </a:extLst>
          </p:cNvPr>
          <p:cNvSpPr txBox="1"/>
          <p:nvPr/>
        </p:nvSpPr>
        <p:spPr>
          <a:xfrm>
            <a:off x="6831519" y="1741455"/>
            <a:ext cx="839059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개선책</a:t>
            </a:r>
          </a:p>
        </p:txBody>
      </p:sp>
    </p:spTree>
    <p:extLst>
      <p:ext uri="{BB962C8B-B14F-4D97-AF65-F5344CB8AC3E}">
        <p14:creationId xmlns:p14="http://schemas.microsoft.com/office/powerpoint/2010/main" val="4130187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83F382-88F1-BFFF-01E2-04A935DE948A}"/>
              </a:ext>
            </a:extLst>
          </p:cNvPr>
          <p:cNvSpPr/>
          <p:nvPr/>
        </p:nvSpPr>
        <p:spPr>
          <a:xfrm>
            <a:off x="799647" y="1935260"/>
            <a:ext cx="4558554" cy="162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8CB6D2-42D4-5E87-5734-1DB93A27CDE8}"/>
              </a:ext>
            </a:extLst>
          </p:cNvPr>
          <p:cNvSpPr/>
          <p:nvPr/>
        </p:nvSpPr>
        <p:spPr>
          <a:xfrm>
            <a:off x="799647" y="3701141"/>
            <a:ext cx="4558554" cy="142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F30C45-3C0F-B865-49D9-C895A98181C2}"/>
              </a:ext>
            </a:extLst>
          </p:cNvPr>
          <p:cNvSpPr/>
          <p:nvPr/>
        </p:nvSpPr>
        <p:spPr>
          <a:xfrm>
            <a:off x="6265889" y="1935260"/>
            <a:ext cx="5230111" cy="184645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후킹을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강화할 수 있는 메인 페이지 문구 개선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3E3FA2B-B4DB-ADB0-AED1-2FC8FA4D30B0}"/>
              </a:ext>
            </a:extLst>
          </p:cNvPr>
          <p:cNvSpPr/>
          <p:nvPr/>
        </p:nvSpPr>
        <p:spPr>
          <a:xfrm rot="5400000">
            <a:off x="4754955" y="3823239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3911F-7DA6-537B-BF3B-F886C1612C24}"/>
              </a:ext>
            </a:extLst>
          </p:cNvPr>
          <p:cNvSpPr txBox="1"/>
          <p:nvPr/>
        </p:nvSpPr>
        <p:spPr>
          <a:xfrm>
            <a:off x="932808" y="3853710"/>
            <a:ext cx="442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316C0-3DBA-21BC-C47B-E39E999FE610}"/>
              </a:ext>
            </a:extLst>
          </p:cNvPr>
          <p:cNvSpPr txBox="1"/>
          <p:nvPr/>
        </p:nvSpPr>
        <p:spPr>
          <a:xfrm>
            <a:off x="972521" y="2440588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주로 메인 페이지에서 이탈이 발생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정보 탐색의 허들을 낮출 필요성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EE08A-A0DA-75CA-26C6-697F47F5C105}"/>
              </a:ext>
            </a:extLst>
          </p:cNvPr>
          <p:cNvSpPr txBox="1"/>
          <p:nvPr/>
        </p:nvSpPr>
        <p:spPr>
          <a:xfrm>
            <a:off x="915798" y="2075878"/>
            <a:ext cx="42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80AAF-5F5F-C5A3-63BA-6304CF96DAE9}"/>
              </a:ext>
            </a:extLst>
          </p:cNvPr>
          <p:cNvSpPr txBox="1"/>
          <p:nvPr/>
        </p:nvSpPr>
        <p:spPr>
          <a:xfrm>
            <a:off x="972522" y="4145805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목적 지향적인 유저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그러나</a:t>
            </a:r>
            <a:r>
              <a:rPr lang="en-US" altLang="ko-KR" sz="1600" dirty="0"/>
              <a:t> </a:t>
            </a:r>
            <a:r>
              <a:rPr lang="ko-KR" altLang="en-US" sz="1600" dirty="0"/>
              <a:t>추상적인 메인 페이지의 문구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491E489-BF56-7357-A7A0-AF42521D9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"/>
          <a:stretch/>
        </p:blipFill>
        <p:spPr>
          <a:xfrm>
            <a:off x="868399" y="5283246"/>
            <a:ext cx="4442403" cy="1099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DDB326-2D20-BED8-E414-B2881BDC2E86}"/>
              </a:ext>
            </a:extLst>
          </p:cNvPr>
          <p:cNvSpPr txBox="1"/>
          <p:nvPr/>
        </p:nvSpPr>
        <p:spPr>
          <a:xfrm>
            <a:off x="6346688" y="2061313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메인 페이지 문구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F6C82-F522-2C54-344A-461FDEB3C639}"/>
              </a:ext>
            </a:extLst>
          </p:cNvPr>
          <p:cNvSpPr txBox="1"/>
          <p:nvPr/>
        </p:nvSpPr>
        <p:spPr>
          <a:xfrm>
            <a:off x="6433870" y="2447100"/>
            <a:ext cx="47856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유저들이 가장 처음 찾아보는 정보인 </a:t>
            </a:r>
            <a:r>
              <a:rPr lang="en-US" altLang="ko-KR" sz="1600" dirty="0"/>
              <a:t>‘</a:t>
            </a:r>
            <a:r>
              <a:rPr lang="ko-KR" altLang="en-US" sz="1600" dirty="0"/>
              <a:t>요금</a:t>
            </a:r>
            <a:r>
              <a:rPr lang="en-US" altLang="ko-KR" sz="1600" dirty="0"/>
              <a:t>’</a:t>
            </a:r>
            <a:r>
              <a:rPr lang="ko-KR" altLang="en-US" sz="1600" dirty="0"/>
              <a:t> 및 견적 문의로 전환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파스토의 간단한 심사 </a:t>
            </a:r>
            <a:r>
              <a:rPr lang="en-US" altLang="ko-KR" sz="1600" dirty="0"/>
              <a:t>/</a:t>
            </a:r>
            <a:r>
              <a:rPr lang="ko-KR" altLang="en-US" sz="1600" dirty="0"/>
              <a:t> 상담 절차 강조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BB7E8-6C00-9977-72C6-35AE34DC080C}"/>
              </a:ext>
            </a:extLst>
          </p:cNvPr>
          <p:cNvSpPr txBox="1"/>
          <p:nvPr/>
        </p:nvSpPr>
        <p:spPr>
          <a:xfrm>
            <a:off x="6407648" y="4298702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예시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02D4E5-D23B-4A7F-B998-DA9A92535A7D}"/>
              </a:ext>
            </a:extLst>
          </p:cNvPr>
          <p:cNvSpPr txBox="1"/>
          <p:nvPr/>
        </p:nvSpPr>
        <p:spPr>
          <a:xfrm>
            <a:off x="6505020" y="4652068"/>
            <a:ext cx="4948292" cy="12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i="1" dirty="0"/>
              <a:t>페널티 없이 이용 건수 당 금액 지출</a:t>
            </a:r>
            <a:r>
              <a:rPr lang="en-US" altLang="ko-KR" sz="1700" i="1" dirty="0"/>
              <a:t>! </a:t>
            </a:r>
            <a:br>
              <a:rPr lang="en-US" altLang="ko-KR" sz="1700" i="1" dirty="0"/>
            </a:br>
            <a:r>
              <a:rPr lang="ko-KR" altLang="en-US" sz="1700" i="1" dirty="0"/>
              <a:t>빠르게 견적문의 해보세요</a:t>
            </a:r>
            <a:r>
              <a:rPr lang="en-US" altLang="ko-KR" sz="1700" i="1" dirty="0"/>
              <a:t>.</a:t>
            </a:r>
            <a:br>
              <a:rPr lang="en-US" altLang="ko-KR" sz="1700" i="1" dirty="0"/>
            </a:br>
            <a:r>
              <a:rPr lang="ko-KR" altLang="en-US" sz="1700" i="1" dirty="0"/>
              <a:t>계약서와 보증금 없이 온라인으로 모든 절차를 빠르게</a:t>
            </a:r>
            <a:r>
              <a:rPr lang="en-US" altLang="ko-KR" sz="17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235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F3B45-D551-D473-0229-F0676B050783}"/>
              </a:ext>
            </a:extLst>
          </p:cNvPr>
          <p:cNvSpPr/>
          <p:nvPr/>
        </p:nvSpPr>
        <p:spPr>
          <a:xfrm>
            <a:off x="964537" y="1935260"/>
            <a:ext cx="5230074" cy="1552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6773BD-8CB1-28AE-B31F-26F1BB190B63}"/>
              </a:ext>
            </a:extLst>
          </p:cNvPr>
          <p:cNvSpPr/>
          <p:nvPr/>
        </p:nvSpPr>
        <p:spPr>
          <a:xfrm>
            <a:off x="964536" y="4026454"/>
            <a:ext cx="5230075" cy="1657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BE722E-5FB7-E49D-BE18-D2AAF9A42384}"/>
              </a:ext>
            </a:extLst>
          </p:cNvPr>
          <p:cNvSpPr/>
          <p:nvPr/>
        </p:nvSpPr>
        <p:spPr>
          <a:xfrm>
            <a:off x="6668909" y="1917560"/>
            <a:ext cx="4558554" cy="556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05AA-2AAF-0D73-B029-1FA7109FDDC0}"/>
              </a:ext>
            </a:extLst>
          </p:cNvPr>
          <p:cNvSpPr txBox="1"/>
          <p:nvPr/>
        </p:nvSpPr>
        <p:spPr>
          <a:xfrm>
            <a:off x="6751516" y="2026389"/>
            <a:ext cx="4036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품고 견적 문의 </a:t>
            </a:r>
            <a:r>
              <a:rPr lang="en-US" altLang="ko-KR" sz="1600" b="1" dirty="0"/>
              <a:t>Reference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FA40C5-E5AE-5C32-6C36-52039C00C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3096"/>
          <a:stretch/>
        </p:blipFill>
        <p:spPr>
          <a:xfrm>
            <a:off x="6751516" y="2616712"/>
            <a:ext cx="4359349" cy="3607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A868FC-CD74-B0E0-FADD-3FB25E4168F1}"/>
              </a:ext>
            </a:extLst>
          </p:cNvPr>
          <p:cNvSpPr txBox="1"/>
          <p:nvPr/>
        </p:nvSpPr>
        <p:spPr>
          <a:xfrm>
            <a:off x="1048078" y="2041778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문의는 신청과 밀접한 연관이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45128-5E6A-B447-BBEB-A98BB31E647B}"/>
              </a:ext>
            </a:extLst>
          </p:cNvPr>
          <p:cNvSpPr txBox="1"/>
          <p:nvPr/>
        </p:nvSpPr>
        <p:spPr>
          <a:xfrm>
            <a:off x="1081135" y="4172765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이탈 고객 </a:t>
            </a:r>
            <a:r>
              <a:rPr lang="ko-KR" altLang="en-US" sz="1600" b="0" i="0" dirty="0" err="1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多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D0843-20F7-5132-C783-3A9BA3E8048A}"/>
              </a:ext>
            </a:extLst>
          </p:cNvPr>
          <p:cNvSpPr txBox="1"/>
          <p:nvPr/>
        </p:nvSpPr>
        <p:spPr>
          <a:xfrm>
            <a:off x="1268191" y="4557769"/>
            <a:ext cx="4827809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분 미만 체류 고객이 방문자의 </a:t>
            </a:r>
            <a:r>
              <a:rPr lang="en-US" altLang="ko-KR" sz="1600" dirty="0"/>
              <a:t>80%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절차를 간소화해 빠른 견적 문의 유도 필요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321EF8-8644-76FE-20C7-59A77E53D63B}"/>
              </a:ext>
            </a:extLst>
          </p:cNvPr>
          <p:cNvSpPr txBox="1"/>
          <p:nvPr/>
        </p:nvSpPr>
        <p:spPr>
          <a:xfrm>
            <a:off x="1216929" y="2473773"/>
            <a:ext cx="4930332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견적 문의는 유저의 전환율과 양의 상관관계를 가짐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견적문의로 유도하면 유의미한 </a:t>
            </a:r>
            <a:r>
              <a:rPr lang="ko-KR" altLang="en-US" sz="1600" dirty="0" err="1">
                <a:sym typeface="Wingdings" panose="05000000000000000000" pitchFamily="2" charset="2"/>
              </a:rPr>
              <a:t>전환율</a:t>
            </a:r>
            <a:r>
              <a:rPr lang="ko-KR" altLang="en-US" sz="1600" dirty="0">
                <a:sym typeface="Wingdings" panose="05000000000000000000" pitchFamily="2" charset="2"/>
              </a:rPr>
              <a:t> 상승 기대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571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2308411" y="1982098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AE9D-D2EE-9C37-4F7B-183A4AC9BDEF}"/>
              </a:ext>
            </a:extLst>
          </p:cNvPr>
          <p:cNvSpPr txBox="1"/>
          <p:nvPr/>
        </p:nvSpPr>
        <p:spPr>
          <a:xfrm>
            <a:off x="2426824" y="2131253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 필수 입력 사항 간소화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146730" y="3798781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3FEB5-C01F-4F20-B0CE-272B33218E58}"/>
              </a:ext>
            </a:extLst>
          </p:cNvPr>
          <p:cNvSpPr/>
          <p:nvPr/>
        </p:nvSpPr>
        <p:spPr>
          <a:xfrm>
            <a:off x="2308411" y="3417205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D3CC6-BDAE-B2A2-CC24-6C1C7558EF43}"/>
              </a:ext>
            </a:extLst>
          </p:cNvPr>
          <p:cNvSpPr txBox="1"/>
          <p:nvPr/>
        </p:nvSpPr>
        <p:spPr>
          <a:xfrm>
            <a:off x="2467939" y="3615427"/>
            <a:ext cx="4807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네이밍 변경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571A0-A735-1F61-F50F-69B25BE895AD}"/>
              </a:ext>
            </a:extLst>
          </p:cNvPr>
          <p:cNvSpPr/>
          <p:nvPr/>
        </p:nvSpPr>
        <p:spPr>
          <a:xfrm>
            <a:off x="2308411" y="4852313"/>
            <a:ext cx="5799269" cy="1121768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189D3-51FD-4A8F-FF1A-3D6F5C320E22}"/>
              </a:ext>
            </a:extLst>
          </p:cNvPr>
          <p:cNvSpPr txBox="1"/>
          <p:nvPr/>
        </p:nvSpPr>
        <p:spPr>
          <a:xfrm>
            <a:off x="2451415" y="4955747"/>
            <a:ext cx="439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견적 문의 </a:t>
            </a:r>
            <a:r>
              <a:rPr lang="ko-KR" altLang="en-US" sz="1600" b="1" dirty="0" err="1"/>
              <a:t>토글</a:t>
            </a:r>
            <a:r>
              <a:rPr lang="ko-KR" altLang="en-US" sz="1600" b="1" dirty="0"/>
              <a:t> 제공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BD90A-BFC1-F95F-5CE5-583F1D53F38F}"/>
              </a:ext>
            </a:extLst>
          </p:cNvPr>
          <p:cNvSpPr txBox="1"/>
          <p:nvPr/>
        </p:nvSpPr>
        <p:spPr>
          <a:xfrm>
            <a:off x="2615812" y="3994883"/>
            <a:ext cx="480417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‘</a:t>
            </a:r>
            <a:r>
              <a:rPr lang="ko-KR" altLang="en-US" sz="1600" dirty="0"/>
              <a:t>빠른</a:t>
            </a:r>
            <a:r>
              <a:rPr lang="en-US" altLang="ko-KR" sz="1600" dirty="0"/>
              <a:t>’ /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신속한</a:t>
            </a:r>
            <a:r>
              <a:rPr lang="en-US" altLang="ko-KR" sz="1600" dirty="0"/>
              <a:t>’</a:t>
            </a:r>
            <a:r>
              <a:rPr lang="ko-KR" altLang="en-US" sz="1600" dirty="0"/>
              <a:t> 견적문의 등으로 신청 부담 완화 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8F29F-6F18-6723-A81C-5448D10ED4F6}"/>
              </a:ext>
            </a:extLst>
          </p:cNvPr>
          <p:cNvSpPr txBox="1"/>
          <p:nvPr/>
        </p:nvSpPr>
        <p:spPr>
          <a:xfrm>
            <a:off x="2615812" y="2564949"/>
            <a:ext cx="482780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세세한 정보들은 우선 견적 문의 유도 후 추가 수집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70EEB-47B1-4148-1B02-CDFF8C40C2A0}"/>
              </a:ext>
            </a:extLst>
          </p:cNvPr>
          <p:cNvSpPr txBox="1"/>
          <p:nvPr/>
        </p:nvSpPr>
        <p:spPr>
          <a:xfrm>
            <a:off x="2679609" y="5334055"/>
            <a:ext cx="529091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표준요금 소개서 </a:t>
            </a:r>
            <a:r>
              <a:rPr lang="ko-KR" altLang="en-US" sz="1600" dirty="0" err="1"/>
              <a:t>토글과</a:t>
            </a:r>
            <a:r>
              <a:rPr lang="ko-KR" altLang="en-US" sz="1600" dirty="0"/>
              <a:t> 함께</a:t>
            </a:r>
            <a:r>
              <a:rPr lang="en-US" altLang="ko-KR" sz="1600" dirty="0"/>
              <a:t> ‘</a:t>
            </a:r>
            <a:r>
              <a:rPr lang="ko-KR" altLang="en-US" sz="1600" b="1" i="1" dirty="0"/>
              <a:t>빠른 견적 문의</a:t>
            </a:r>
            <a:r>
              <a:rPr lang="en-US" altLang="ko-KR" sz="1600" b="1" i="1" dirty="0"/>
              <a:t>’</a:t>
            </a:r>
            <a:r>
              <a:rPr lang="ko-KR" altLang="en-US" sz="1600" b="1" i="1" dirty="0"/>
              <a:t>  </a:t>
            </a:r>
            <a:r>
              <a:rPr lang="ko-KR" altLang="en-US" sz="1600" dirty="0" err="1"/>
              <a:t>토글</a:t>
            </a:r>
            <a:r>
              <a:rPr lang="ko-KR" altLang="en-US" sz="1600" dirty="0"/>
              <a:t> 제공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AEAE9C-DDF9-8A8F-55CE-37ECE599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97" y="3615427"/>
            <a:ext cx="2773406" cy="23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FE6DFC-6417-3FD4-25F5-85ABEB2C6371}"/>
              </a:ext>
            </a:extLst>
          </p:cNvPr>
          <p:cNvSpPr/>
          <p:nvPr/>
        </p:nvSpPr>
        <p:spPr>
          <a:xfrm>
            <a:off x="696000" y="1723227"/>
            <a:ext cx="10800000" cy="854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128081" y="1853301"/>
            <a:ext cx="993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이후 입고 여부를 결정하는 여정에서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얻고자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정보의 토픽이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존재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8571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3865" y="3432193"/>
            <a:ext cx="183736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&amp;FAQ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92936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49537" y="3412220"/>
            <a:ext cx="30347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보관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9207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23572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824306" y="3819903"/>
            <a:ext cx="490330" cy="52346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05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 설명선 50"/>
          <p:cNvSpPr/>
          <p:nvPr/>
        </p:nvSpPr>
        <p:spPr>
          <a:xfrm>
            <a:off x="5287032" y="2804160"/>
            <a:ext cx="6295367" cy="3552190"/>
          </a:xfrm>
          <a:prstGeom prst="wedgeRectCallout">
            <a:avLst>
              <a:gd name="adj1" fmla="val -35551"/>
              <a:gd name="adj2" fmla="val -58402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 설명선 41"/>
          <p:cNvSpPr/>
          <p:nvPr/>
        </p:nvSpPr>
        <p:spPr>
          <a:xfrm>
            <a:off x="838200" y="2804160"/>
            <a:ext cx="3815080" cy="3552190"/>
          </a:xfrm>
          <a:prstGeom prst="wedgeRectCallout">
            <a:avLst>
              <a:gd name="adj1" fmla="val -16838"/>
              <a:gd name="adj2" fmla="val -59125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059440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할당된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주문이 많은 순서로 배정</a:t>
            </a:r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29485"/>
              </p:ext>
            </p:extLst>
          </p:nvPr>
        </p:nvGraphicFramePr>
        <p:xfrm>
          <a:off x="1219200" y="3623179"/>
          <a:ext cx="3035518" cy="2004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주문수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400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4018666"/>
            <a:ext cx="3035518" cy="400833"/>
          </a:xfrm>
          <a:prstGeom prst="rect">
            <a:avLst/>
          </a:prstGeom>
          <a:noFill/>
          <a:ln w="38100">
            <a:solidFill>
              <a:srgbClr val="ED8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551712" y="3059440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터미널에 가장 빨리 도착하는 차량부터 배정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51712" y="3472629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ko-KR" altLang="en-US" sz="1500" dirty="0" smtClean="0">
                <a:solidFill>
                  <a:srgbClr val="9A9B9D"/>
                </a:solidFill>
              </a:rPr>
              <a:t>현재 시각</a:t>
            </a:r>
            <a:r>
              <a:rPr lang="en-US" altLang="ko-KR" sz="1500" dirty="0" smtClean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580255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터미널 </a:t>
            </a:r>
            <a:r>
              <a:rPr lang="en-US" altLang="ko-KR" sz="1500" dirty="0" smtClean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885988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66431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19768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509028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34973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77771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278449"/>
            <a:ext cx="1244936" cy="301806"/>
          </a:xfrm>
          <a:prstGeom prst="curvedConnector2">
            <a:avLst/>
          </a:prstGeom>
          <a:ln w="127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4056775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993615"/>
            <a:ext cx="783161" cy="596529"/>
          </a:xfrm>
          <a:prstGeom prst="curvedConnector2">
            <a:avLst/>
          </a:prstGeom>
          <a:ln w="127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95897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78481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221461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253494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907196" y="2160692"/>
            <a:ext cx="10446604" cy="39556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869" y="2238538"/>
            <a:ext cx="101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배경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21" y="2711925"/>
            <a:ext cx="4331951" cy="2648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668391" y="2427693"/>
            <a:ext cx="45885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정보 탐색 여정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우상단의 서비스 신청하기 버튼을 클릭 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 심사 현황 및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관련 정보를 열람할 수 있는 체크리스트 페이지로 이동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815226" y="3398635"/>
            <a:ext cx="4684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정보에 대한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접근성이 낮은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편</a:t>
            </a:r>
            <a:endParaRPr lang="en-US" altLang="ko-KR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유저들이 입고를 결정하고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여정 후반에 열람하는 정보 위주</a:t>
            </a:r>
            <a:endParaRPr lang="en-US" altLang="ko-KR" sz="1400" b="1">
              <a:latin typeface="나눔스퀘어OTF" panose="020B0600000101010101" pitchFamily="34" charset="-127"/>
              <a:ea typeface="나눔스퀘어OTF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612997" y="4727465"/>
            <a:ext cx="5671807" cy="1191997"/>
          </a:xfrm>
          <a:prstGeom prst="roundRect">
            <a:avLst/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69022" y="4784675"/>
            <a:ext cx="57785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승인이 입고를 보장해주지 않고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이전 유저들이 충분히 서비스에 대해 탐색하지 않은 상황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이와 같은 정보 제공 형태는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유저들의 관심을 얻기 어려움</a:t>
            </a:r>
            <a:endParaRPr lang="ko-KR" altLang="en-US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8391" y="4177698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이용 가이드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노션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통한 직접 탐색</a:t>
            </a:r>
            <a:endParaRPr lang="en-US" altLang="ko-KR" sz="14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55356" y="2577092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55356" y="2244708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484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1661717" y="2581228"/>
            <a:ext cx="9229804" cy="3468632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42566" y="4156285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1717" y="2146127"/>
            <a:ext cx="272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897337" y="2583047"/>
            <a:ext cx="458857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팝업 형태의 체크리스트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5143" y="3063135"/>
            <a:ext cx="8401540" cy="338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신청자의 로그인 시</a:t>
            </a:r>
            <a:r>
              <a:rPr lang="en-US" altLang="ko-KR" sz="1600" dirty="0"/>
              <a:t>, </a:t>
            </a:r>
            <a:r>
              <a:rPr lang="ko-KR" altLang="en-US" sz="1600" dirty="0"/>
              <a:t>팝업 형태로 확인할 수 있는 체크리스트 제공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로그인 후 탐색할 정보를 직관적으로 제공받을 수 있도록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앞서 분석한 유저의 정보 탐색 여정에 따라 순차적으로 정보 제공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 가이드에서 도출한 </a:t>
            </a:r>
            <a:r>
              <a:rPr lang="en-US" altLang="ko-KR" sz="1600" dirty="0"/>
              <a:t>8</a:t>
            </a:r>
            <a:r>
              <a:rPr lang="ko-KR" altLang="en-US" sz="1600" dirty="0"/>
              <a:t>개의 정보 클러스터를 기준으로 주요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/>
              <a:t>도출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요금</a:t>
            </a:r>
            <a:r>
              <a:rPr lang="en-US" altLang="ko-KR" sz="1600" dirty="0"/>
              <a:t>&amp;FAQ, </a:t>
            </a:r>
            <a:r>
              <a:rPr lang="ko-KR" altLang="en-US" sz="1600" dirty="0"/>
              <a:t>서비스 소개</a:t>
            </a:r>
            <a:r>
              <a:rPr lang="en-US" altLang="ko-KR" sz="1600" dirty="0"/>
              <a:t>/</a:t>
            </a:r>
            <a:r>
              <a:rPr lang="ko-KR" altLang="en-US" sz="1600" dirty="0"/>
              <a:t>가능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용어</a:t>
            </a:r>
            <a:r>
              <a:rPr lang="en-US" altLang="ko-KR" sz="1600" dirty="0"/>
              <a:t>, </a:t>
            </a:r>
            <a:r>
              <a:rPr lang="ko-KR" altLang="en-US" sz="1600" dirty="0"/>
              <a:t>반품</a:t>
            </a:r>
            <a:r>
              <a:rPr lang="en-US" altLang="ko-KR" sz="1600" dirty="0"/>
              <a:t>, </a:t>
            </a:r>
            <a:r>
              <a:rPr lang="ko-KR" altLang="en-US" sz="1600" dirty="0"/>
              <a:t>입고</a:t>
            </a:r>
            <a:r>
              <a:rPr lang="en-US" altLang="ko-KR" sz="1600" dirty="0"/>
              <a:t>/</a:t>
            </a:r>
            <a:r>
              <a:rPr lang="ko-KR" altLang="en-US" sz="1600" dirty="0"/>
              <a:t>보관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상품등록</a:t>
            </a:r>
            <a:r>
              <a:rPr lang="en-US" altLang="ko-KR" sz="1600" dirty="0"/>
              <a:t>, </a:t>
            </a:r>
            <a:r>
              <a:rPr lang="ko-KR" altLang="en-US" sz="1600" dirty="0"/>
              <a:t>정산</a:t>
            </a:r>
            <a:r>
              <a:rPr lang="en-US" altLang="ko-KR" sz="1600" dirty="0"/>
              <a:t>, </a:t>
            </a:r>
            <a:r>
              <a:rPr lang="ko-KR" altLang="en-US" sz="1600" dirty="0"/>
              <a:t>연동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661717" y="250156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61717" y="2169182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7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76B22F-3239-A4B5-F97B-5435CF65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DD2FE79-E74F-5EC9-517D-55BCF67DE176}"/>
              </a:ext>
            </a:extLst>
          </p:cNvPr>
          <p:cNvSpPr/>
          <p:nvPr/>
        </p:nvSpPr>
        <p:spPr>
          <a:xfrm>
            <a:off x="5269511" y="0"/>
            <a:ext cx="8893529" cy="6858000"/>
          </a:xfrm>
          <a:prstGeom prst="parallelogram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C87AF-AFFF-730E-D551-8B834F7E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82" y="3782799"/>
            <a:ext cx="1999015" cy="1545393"/>
          </a:xfrm>
          <a:prstGeom prst="rect">
            <a:avLst/>
          </a:prstGeom>
        </p:spPr>
      </p:pic>
      <p:pic>
        <p:nvPicPr>
          <p:cNvPr id="9" name="Picture 2" descr="네이버 공식 풀필먼트 | 파스토 FASSTO">
            <a:extLst>
              <a:ext uri="{FF2B5EF4-FFF2-40B4-BE49-F238E27FC236}">
                <a16:creationId xmlns:a16="http://schemas.microsoft.com/office/drawing/2014/main" id="{5ECD562E-4C19-B81B-35C7-172F345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5A210-6228-8519-DB55-416CDCE6B701}"/>
              </a:ext>
            </a:extLst>
          </p:cNvPr>
          <p:cNvSpPr txBox="1"/>
          <p:nvPr/>
        </p:nvSpPr>
        <p:spPr>
          <a:xfrm>
            <a:off x="541428" y="2990985"/>
            <a:ext cx="5067150" cy="71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ln w="3175">
                  <a:noFill/>
                </a:ln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End of Documents</a:t>
            </a:r>
          </a:p>
        </p:txBody>
      </p:sp>
    </p:spTree>
    <p:extLst>
      <p:ext uri="{BB962C8B-B14F-4D97-AF65-F5344CB8AC3E}">
        <p14:creationId xmlns:p14="http://schemas.microsoft.com/office/powerpoint/2010/main" val="40055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 설명선 80"/>
          <p:cNvSpPr/>
          <p:nvPr/>
        </p:nvSpPr>
        <p:spPr>
          <a:xfrm>
            <a:off x="838199" y="2615835"/>
            <a:ext cx="10829081" cy="3838618"/>
          </a:xfrm>
          <a:prstGeom prst="wedgeRectCallout">
            <a:avLst>
              <a:gd name="adj1" fmla="val 35749"/>
              <a:gd name="adj2" fmla="val -57135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198880" y="3199483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117840" y="3145455"/>
            <a:ext cx="3378160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2860" y="3300239"/>
            <a:ext cx="29667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오더 할당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08342" y="4175399"/>
            <a:ext cx="285123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차량의 위치</a:t>
            </a:r>
            <a:r>
              <a:rPr lang="en-US" altLang="ko-KR" sz="1500" dirty="0"/>
              <a:t>, </a:t>
            </a:r>
            <a:r>
              <a:rPr lang="ko-KR" altLang="en-US" sz="1500" dirty="0"/>
              <a:t>남은 </a:t>
            </a:r>
            <a:r>
              <a:rPr lang="en-US" altLang="ko-KR" sz="1500" dirty="0" err="1" smtClean="0"/>
              <a:t>capa</a:t>
            </a:r>
            <a:r>
              <a:rPr lang="en-US" altLang="ko-KR" sz="1500" dirty="0" smtClean="0"/>
              <a:t> </a:t>
            </a:r>
            <a:r>
              <a:rPr lang="ko-KR" altLang="en-US" sz="1500" dirty="0"/>
              <a:t>업데이트 </a:t>
            </a:r>
            <a:endParaRPr lang="ko-KR" altLang="en-US" sz="15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776220" y="3736023"/>
            <a:ext cx="0" cy="469856"/>
          </a:xfrm>
          <a:prstGeom prst="straightConnector1">
            <a:avLst/>
          </a:prstGeom>
          <a:ln w="28575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stCxn id="5" idx="3"/>
            <a:endCxn id="3" idx="3"/>
          </p:cNvCxnSpPr>
          <p:nvPr/>
        </p:nvCxnSpPr>
        <p:spPr>
          <a:xfrm flipV="1">
            <a:off x="4259579" y="3519530"/>
            <a:ext cx="1" cy="875160"/>
          </a:xfrm>
          <a:prstGeom prst="curvedConnector3">
            <a:avLst>
              <a:gd name="adj1" fmla="val 22860100000"/>
            </a:avLst>
          </a:prstGeom>
          <a:ln w="28575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198880" y="2799080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사이클 할당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722880" y="4929823"/>
            <a:ext cx="0" cy="469856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198880" y="5520430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다음 할당할 차량에 대하여 과정 반복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25728"/>
              </p:ext>
            </p:extLst>
          </p:nvPr>
        </p:nvGraphicFramePr>
        <p:xfrm>
          <a:off x="5178696" y="2799080"/>
          <a:ext cx="2586448" cy="2198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시작 시간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6:17 PM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7:01</a:t>
                      </a:r>
                      <a:r>
                        <a:rPr lang="en-US" altLang="ko-KR" sz="1500" baseline="0" dirty="0" smtClean="0"/>
                        <a:t> PM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PASS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D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178696" y="4250709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208581" y="3139272"/>
            <a:ext cx="310965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CBM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72</a:t>
            </a:r>
            <a:r>
              <a:rPr lang="ko-KR" altLang="en-US" sz="1300" dirty="0" smtClean="0"/>
              <a:t>시간 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 smtClean="0"/>
              <a:t>최소 배송일</a:t>
            </a:r>
            <a:r>
              <a:rPr lang="en-US" altLang="ko-KR" sz="1300" dirty="0" smtClean="0"/>
              <a:t>(4</a:t>
            </a:r>
            <a:r>
              <a:rPr lang="ko-KR" altLang="en-US" sz="1300" dirty="0" smtClean="0"/>
              <a:t>일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(</a:t>
            </a:r>
            <a:r>
              <a:rPr lang="ko-KR" altLang="en-US" sz="1300" dirty="0" smtClean="0"/>
              <a:t>사이클의 첫번째 오더에 대하여</a:t>
            </a:r>
            <a:r>
              <a:rPr lang="en-US" altLang="ko-KR" sz="1300" dirty="0" smtClean="0"/>
              <a:t>)</a:t>
            </a:r>
            <a:br>
              <a:rPr lang="en-US" altLang="ko-KR" sz="1300" dirty="0" smtClean="0"/>
            </a:br>
            <a:r>
              <a:rPr lang="ko-KR" altLang="en-US" sz="1300" dirty="0" smtClean="0"/>
              <a:t>다음 배치로의 주문 이월 여부</a:t>
            </a:r>
            <a:endParaRPr lang="en-US" altLang="ko-KR" sz="1300" dirty="0" smtClean="0"/>
          </a:p>
        </p:txBody>
      </p:sp>
      <p:sp>
        <p:nvSpPr>
          <p:cNvPr id="68" name="아래쪽 화살표 67"/>
          <p:cNvSpPr/>
          <p:nvPr/>
        </p:nvSpPr>
        <p:spPr>
          <a:xfrm>
            <a:off x="9459832" y="4806023"/>
            <a:ext cx="522368" cy="303495"/>
          </a:xfrm>
          <a:prstGeom prst="downArrow">
            <a:avLst>
              <a:gd name="adj1" fmla="val 46110"/>
              <a:gd name="adj2" fmla="val 50000"/>
            </a:avLst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8117840" y="5519583"/>
            <a:ext cx="310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기본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하차 작업 시작 시각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패널티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주문 생성 후 </a:t>
            </a:r>
            <a:r>
              <a:rPr lang="en-US" altLang="ko-KR" sz="1400" dirty="0" smtClean="0"/>
              <a:t>24 &amp; 48</a:t>
            </a:r>
            <a:r>
              <a:rPr lang="ko-KR" altLang="en-US" sz="1400" dirty="0" smtClean="0"/>
              <a:t>시간 이후</a:t>
            </a:r>
            <a:endParaRPr lang="en-US" altLang="ko-KR" sz="1400" dirty="0" smtClean="0"/>
          </a:p>
        </p:txBody>
      </p:sp>
      <p:sp>
        <p:nvSpPr>
          <p:cNvPr id="73" name="왼쪽 중괄호 72"/>
          <p:cNvSpPr/>
          <p:nvPr/>
        </p:nvSpPr>
        <p:spPr>
          <a:xfrm>
            <a:off x="7872641" y="2799080"/>
            <a:ext cx="199479" cy="3557270"/>
          </a:xfrm>
          <a:prstGeom prst="leftBrace">
            <a:avLst>
              <a:gd name="adj1" fmla="val 47697"/>
              <a:gd name="adj2" fmla="val 46144"/>
            </a:avLst>
          </a:prstGeom>
          <a:ln w="1270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162861" y="5224482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tx1"/>
                </a:solidFill>
              </a:rPr>
              <a:t>오더의 점수 산출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62861" y="2769568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오더의 </a:t>
            </a:r>
            <a:r>
              <a:rPr lang="en-US" altLang="ko-KR" sz="1300" dirty="0" smtClean="0">
                <a:solidFill>
                  <a:schemeClr val="tx1"/>
                </a:solidFill>
              </a:rPr>
              <a:t>PASS </a:t>
            </a:r>
            <a:r>
              <a:rPr lang="ko-KR" altLang="en-US" sz="1300" dirty="0" smtClean="0">
                <a:solidFill>
                  <a:schemeClr val="tx1"/>
                </a:solidFill>
              </a:rPr>
              <a:t>여부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 설명선 28"/>
          <p:cNvSpPr/>
          <p:nvPr/>
        </p:nvSpPr>
        <p:spPr>
          <a:xfrm>
            <a:off x="6445032" y="2928550"/>
            <a:ext cx="4394417" cy="3262700"/>
          </a:xfrm>
          <a:prstGeom prst="wedgeRectCallout">
            <a:avLst>
              <a:gd name="adj1" fmla="val 6477"/>
              <a:gd name="adj2" fmla="val -57259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 설명선 27"/>
          <p:cNvSpPr/>
          <p:nvPr/>
        </p:nvSpPr>
        <p:spPr>
          <a:xfrm>
            <a:off x="951978" y="2928550"/>
            <a:ext cx="5058298" cy="3262700"/>
          </a:xfrm>
          <a:prstGeom prst="wedgeRectCallout">
            <a:avLst>
              <a:gd name="adj1" fmla="val 36503"/>
              <a:gd name="adj2" fmla="val -64951"/>
            </a:avLst>
          </a:prstGeom>
          <a:solidFill>
            <a:schemeClr val="bg1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51978" y="1930946"/>
            <a:ext cx="9970718" cy="0"/>
          </a:xfrm>
          <a:prstGeom prst="line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51978" y="2203781"/>
            <a:ext cx="9970718" cy="0"/>
          </a:xfrm>
          <a:prstGeom prst="line">
            <a:avLst/>
          </a:prstGeom>
          <a:ln w="28575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29978" y="2507676"/>
            <a:ext cx="4692718" cy="0"/>
          </a:xfrm>
          <a:prstGeom prst="line">
            <a:avLst/>
          </a:prstGeom>
          <a:ln w="28575">
            <a:solidFill>
              <a:srgbClr val="70B1D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5069544" y="2042197"/>
            <a:ext cx="17355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휴리스틱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7425641" y="2319751"/>
            <a:ext cx="24545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Simulated Annealing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2296" y="3123357"/>
            <a:ext cx="4579115" cy="51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Stochastic Local Search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휴리스틱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386735" y="3763943"/>
            <a:ext cx="44846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1) </a:t>
            </a:r>
            <a:r>
              <a:rPr lang="ko-KR" altLang="en-US" dirty="0" smtClean="0"/>
              <a:t>차량 교환</a:t>
            </a:r>
            <a:r>
              <a:rPr lang="en-US" altLang="ko-KR" dirty="0"/>
              <a:t>	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오더 </a:t>
            </a:r>
            <a:r>
              <a:rPr lang="ko-KR" altLang="en-US" dirty="0"/>
              <a:t>교환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3) </a:t>
            </a:r>
            <a:r>
              <a:rPr lang="ko-KR" altLang="en-US" dirty="0" smtClean="0"/>
              <a:t>인접 </a:t>
            </a:r>
            <a:r>
              <a:rPr lang="ko-KR" altLang="en-US" dirty="0"/>
              <a:t>번들 </a:t>
            </a:r>
            <a:r>
              <a:rPr lang="ko-KR" altLang="en-US" dirty="0" smtClean="0"/>
              <a:t>교환</a:t>
            </a:r>
            <a:r>
              <a:rPr lang="en-US" altLang="ko-KR" dirty="0" smtClean="0"/>
              <a:t>	4) </a:t>
            </a:r>
            <a:r>
              <a:rPr lang="ko-KR" altLang="en-US" dirty="0" smtClean="0"/>
              <a:t>사이클 교환</a:t>
            </a:r>
            <a:r>
              <a:rPr lang="en-US" altLang="ko-KR" dirty="0" smtClean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5) </a:t>
            </a:r>
            <a:r>
              <a:rPr lang="ko-KR" altLang="en-US" dirty="0" smtClean="0"/>
              <a:t>사이클 </a:t>
            </a:r>
            <a:r>
              <a:rPr lang="ko-KR" altLang="en-US" dirty="0"/>
              <a:t>분배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2296" y="5292651"/>
            <a:ext cx="45791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→ 교환 및 분배 후 가능해 여부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해 개선 체크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6702013" y="3123357"/>
            <a:ext cx="39018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국지 </a:t>
            </a:r>
            <a:r>
              <a:rPr lang="ko-KR" altLang="en-US" dirty="0" err="1" smtClean="0"/>
              <a:t>최적해에서</a:t>
            </a:r>
            <a:r>
              <a:rPr lang="ko-KR" altLang="en-US" dirty="0" smtClean="0"/>
              <a:t> 빠져나오기 위한 장치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6781800" y="3812478"/>
            <a:ext cx="3648075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 = </a:t>
            </a:r>
            <a:r>
              <a:rPr lang="ko-KR" altLang="en-US" dirty="0"/>
              <a:t>해 증가 방향으로 이동 허용 확률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p </a:t>
            </a:r>
            <a:r>
              <a:rPr lang="ko-KR" altLang="en-US" dirty="0"/>
              <a:t>∝ 남은 시간 </a:t>
            </a:r>
            <a:r>
              <a:rPr lang="en-US" altLang="ko-KR" dirty="0"/>
              <a:t>/ </a:t>
            </a:r>
            <a:r>
              <a:rPr lang="ko-KR" altLang="en-US" dirty="0"/>
              <a:t>해 증가 정도</a:t>
            </a:r>
            <a:endParaRPr lang="en-US" altLang="ko-KR" dirty="0"/>
          </a:p>
        </p:txBody>
      </p:sp>
      <p:sp>
        <p:nvSpPr>
          <p:cNvPr id="27" name="TextBox 26"/>
          <p:cNvSpPr txBox="1"/>
          <p:nvPr/>
        </p:nvSpPr>
        <p:spPr>
          <a:xfrm>
            <a:off x="7148805" y="4877152"/>
            <a:ext cx="3080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탐색한 가능해 중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Best Solution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트래킹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2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44BFEF-9147-4952-841D-13E22DD70C97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66db761b-660b-46f1-85f8-bc1054b91bbd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9710</TotalTime>
  <Words>3500</Words>
  <Application>Microsoft Office PowerPoint</Application>
  <PresentationFormat>와이드스크린</PresentationFormat>
  <Paragraphs>1063</Paragraphs>
  <Slides>62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9" baseType="lpstr">
      <vt:lpstr>나눔스퀘어OTF</vt:lpstr>
      <vt:lpstr>나눔스퀘어_ac Bold</vt:lpstr>
      <vt:lpstr>맑은 고딕</vt:lpstr>
      <vt:lpstr>Wingdings</vt:lpstr>
      <vt:lpstr>KoPub돋움체 Medium</vt:lpstr>
      <vt:lpstr>나눔스퀘어OTF Light</vt:lpstr>
      <vt:lpstr>Arial</vt:lpstr>
      <vt:lpstr>나눔스퀘어 ExtraBold</vt:lpstr>
      <vt:lpstr>나눔스퀘어OTF_ac Bold</vt:lpstr>
      <vt:lpstr>Apple SD Gothic Neo</vt:lpstr>
      <vt:lpstr>나눔스퀘어 Bold</vt:lpstr>
      <vt:lpstr>KoPubWorld돋움체 Bold</vt:lpstr>
      <vt:lpstr>나눔스퀘어OTF Bold</vt:lpstr>
      <vt:lpstr>KoPub돋움체 Bold</vt:lpstr>
      <vt:lpstr>나눔스퀘어OTF ExtraBold</vt:lpstr>
      <vt:lpstr>나눔스퀘어_ac ExtraBold</vt:lpstr>
      <vt:lpstr>Office 테마</vt:lpstr>
      <vt:lpstr>PowerPoint 프레젠테이션</vt:lpstr>
      <vt:lpstr>1. 입고 확률 예측 모델 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2 – 해 개선 알고리즘</vt:lpstr>
      <vt:lpstr>1. 입고 확률 예측 모델 </vt:lpstr>
      <vt:lpstr>알고리즘 성능 평가</vt:lpstr>
      <vt:lpstr>알고리즘 특징</vt:lpstr>
      <vt:lpstr>PowerPoint 프레젠테이션</vt:lpstr>
      <vt:lpstr>PowerPoint 프레젠테이션</vt:lpstr>
      <vt:lpstr>모델 소개 – 고객 입고율 예측 모델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모델 도식</vt:lpstr>
      <vt:lpstr>모델 소개 - 변수 선택</vt:lpstr>
      <vt:lpstr>모델 소개 - 변수 스케일링</vt:lpstr>
      <vt:lpstr>모델 소개 - 피쳐 설명: 고객 데이터</vt:lpstr>
      <vt:lpstr>모델 소개 - 피쳐 설명: GA 데이터</vt:lpstr>
      <vt:lpstr>성능 및 결과 해석 - 테스트 성능</vt:lpstr>
      <vt:lpstr>성능 및 결과 해석 – 재현율의 대폭 향상</vt:lpstr>
      <vt:lpstr>성능 및 결과 해석 – 재현율의 대폭 향상</vt:lpstr>
      <vt:lpstr>성능 및 결과 해석 – 확률 예측 분포</vt:lpstr>
      <vt:lpstr>성능 및 결과 해석 – 신청 후 모델 변수 중요도 (활동량)</vt:lpstr>
      <vt:lpstr>성능 및 결과 해석 - 신청 후 모델 변수 중요도 (활동량)</vt:lpstr>
      <vt:lpstr>성능 및 결과 해석 – 승인 후 모델 변수 중요도 (고객 정보)</vt:lpstr>
      <vt:lpstr>성능 및 결과 해석 – 승인 후 모델 변수 중요도 (고객 정보)</vt:lpstr>
      <vt:lpstr>성능 및 결과 해석 – 승인 후 모델 변수 중요도 (연관 페이지 방문 횟수)</vt:lpstr>
      <vt:lpstr>성능 및 결과 해석 – 승인 후 모델 변수 중요도 (신청 전/후 활동량)</vt:lpstr>
      <vt:lpstr>성능 및 결과 해석 – 승인 후 모델 변수 중요도 (신청 전/후 활동량)</vt:lpstr>
      <vt:lpstr>성능 및 결과 해석 – 승인 후 모델 변수 중요도 (활동량)</vt:lpstr>
      <vt:lpstr>성능 및 결과 해석 – 승인 후 모델 변수 중요도 (활동량)</vt:lpstr>
      <vt:lpstr>1. 입고 확률 예측 모델 </vt:lpstr>
      <vt:lpstr>홈페이지 유저는 활동량에 따라 3개의 군집으로 구분됩니다</vt:lpstr>
      <vt:lpstr>홈페이지 유저는 활동량에 따라 3개의 군집으로 구분됩니다</vt:lpstr>
      <vt:lpstr>유저들은 인지 - 방문 – 가입 – 서비스 신청 – 입고의 퍼널을 경험합니다</vt:lpstr>
      <vt:lpstr>유저들의 홈페이지 탐색은 주로 서비스 신청 후 이루어집니다</vt:lpstr>
      <vt:lpstr>목적 지향적 고객 – 첫 방문 ~ 서비스 신청</vt:lpstr>
      <vt:lpstr>대부분의 파스토 홈페이지 방문자는 메인 페이지에서 빠르게 이탈</vt:lpstr>
      <vt:lpstr>견적문의는 입고율과 밀접하지만, 이에 부담을 느끼는 사람도 있습니다</vt:lpstr>
      <vt:lpstr>서비스 신청 후 유저가 정보를 탐색하는 카테고리의 흐름이 존재합니다.</vt:lpstr>
      <vt:lpstr>입고를 위해 자주 방문하는 노션 가이드를 군집화할 수 있다    </vt:lpstr>
      <vt:lpstr>유입 경로에 따른 신청 전 활동량 군집의 비율에 차이가 있습니다</vt:lpstr>
      <vt:lpstr>sa는 ‘파스토’를 인지한 후의 유입 경로이며, organic도 유사합니다</vt:lpstr>
      <vt:lpstr>sa 유입은 organic 유입과의 교집합을 고려해 평가해야 합니다</vt:lpstr>
      <vt:lpstr>da는 유효하지 않은 현재/잠재 고객을 타겟하고 있습니다</vt:lpstr>
      <vt:lpstr>유입 경로에 따른 신청 후 활동량 군집의 비율에 차이가 있습니다</vt:lpstr>
      <vt:lpstr>CPC는 해외와 빠른 배송 관련 검색어가 많았습니다.</vt:lpstr>
      <vt:lpstr>해외 유저들은 FAQ 방문 비율이 높았습니다.</vt:lpstr>
      <vt:lpstr>해외 유저들이 찾는 정보는 전체 유저와는 차이가 있었습니다.</vt:lpstr>
      <vt:lpstr>해외 유저를 위한 정보 제공은 일반 유저와 구분되어야 합니다.</vt:lpstr>
      <vt:lpstr>제안 1. 후킹을 강화할 수 있는 메인 페이지 문구 개선</vt:lpstr>
      <vt:lpstr>제안 2. 견적 문의 페이지의 간소화</vt:lpstr>
      <vt:lpstr>제안 2. 견적 문의 페이지의 간소화</vt:lpstr>
      <vt:lpstr>제안 3. 서비스 신청 후 단계별 정보 제공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이재환</dc:creator>
  <cp:lastModifiedBy>user</cp:lastModifiedBy>
  <cp:revision>148</cp:revision>
  <dcterms:created xsi:type="dcterms:W3CDTF">2022-03-28T12:13:30Z</dcterms:created>
  <dcterms:modified xsi:type="dcterms:W3CDTF">2023-08-27T16:13:23Z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